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8">
  <p:sldMasterIdLst>
    <p:sldMasterId id="2147483660" r:id="rId1"/>
  </p:sldMasterIdLst>
  <p:notesMasterIdLst>
    <p:notesMasterId r:id="rId110"/>
  </p:notesMasterIdLst>
  <p:sldIdLst>
    <p:sldId id="256" r:id="rId2"/>
    <p:sldId id="372" r:id="rId3"/>
    <p:sldId id="258" r:id="rId4"/>
    <p:sldId id="262" r:id="rId5"/>
    <p:sldId id="261" r:id="rId6"/>
    <p:sldId id="264" r:id="rId7"/>
    <p:sldId id="265" r:id="rId8"/>
    <p:sldId id="267" r:id="rId9"/>
    <p:sldId id="268" r:id="rId10"/>
    <p:sldId id="269" r:id="rId11"/>
    <p:sldId id="271" r:id="rId12"/>
    <p:sldId id="373" r:id="rId13"/>
    <p:sldId id="273" r:id="rId14"/>
    <p:sldId id="274" r:id="rId15"/>
    <p:sldId id="275" r:id="rId16"/>
    <p:sldId id="276" r:id="rId17"/>
    <p:sldId id="277" r:id="rId18"/>
    <p:sldId id="278" r:id="rId19"/>
    <p:sldId id="279"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 id="335" r:id="rId75"/>
    <p:sldId id="336" r:id="rId76"/>
    <p:sldId id="337" r:id="rId77"/>
    <p:sldId id="339" r:id="rId78"/>
    <p:sldId id="340" r:id="rId79"/>
    <p:sldId id="341" r:id="rId80"/>
    <p:sldId id="342" r:id="rId81"/>
    <p:sldId id="343" r:id="rId82"/>
    <p:sldId id="344" r:id="rId83"/>
    <p:sldId id="345" r:id="rId84"/>
    <p:sldId id="346" r:id="rId85"/>
    <p:sldId id="347" r:id="rId86"/>
    <p:sldId id="348" r:id="rId87"/>
    <p:sldId id="349" r:id="rId88"/>
    <p:sldId id="350" r:id="rId89"/>
    <p:sldId id="266" r:id="rId90"/>
    <p:sldId id="351" r:id="rId91"/>
    <p:sldId id="352" r:id="rId92"/>
    <p:sldId id="353" r:id="rId93"/>
    <p:sldId id="338" r:id="rId94"/>
    <p:sldId id="354" r:id="rId95"/>
    <p:sldId id="355" r:id="rId96"/>
    <p:sldId id="356" r:id="rId97"/>
    <p:sldId id="357" r:id="rId98"/>
    <p:sldId id="360" r:id="rId99"/>
    <p:sldId id="361" r:id="rId100"/>
    <p:sldId id="362" r:id="rId101"/>
    <p:sldId id="363" r:id="rId102"/>
    <p:sldId id="364" r:id="rId103"/>
    <p:sldId id="365" r:id="rId104"/>
    <p:sldId id="366" r:id="rId105"/>
    <p:sldId id="367" r:id="rId106"/>
    <p:sldId id="369" r:id="rId107"/>
    <p:sldId id="370" r:id="rId108"/>
    <p:sldId id="371" r:id="rId109"/>
  </p:sldIdLst>
  <p:sldSz cx="9906000" cy="6858000" type="A4"/>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a:srgbClr val="66FF33"/>
    <a:srgbClr val="97D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2574" autoAdjust="0"/>
    <p:restoredTop sz="95277" autoAdjust="0"/>
  </p:normalViewPr>
  <p:slideViewPr>
    <p:cSldViewPr>
      <p:cViewPr>
        <p:scale>
          <a:sx n="33" d="100"/>
          <a:sy n="33" d="100"/>
        </p:scale>
        <p:origin x="-1086" y="-42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1" d="100"/>
        <a:sy n="21" d="100"/>
      </p:scale>
      <p:origin x="0" y="1200"/>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1F4C91F-1392-46F8-BEE1-B0641E03B783}" type="datetimeFigureOut">
              <a:rPr lang="fa-IR" smtClean="0"/>
              <a:pPr/>
              <a:t>1436/01/25</a:t>
            </a:fld>
            <a:endParaRPr lang="fa-IR"/>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5FF1C85-55CA-4616-9BA2-336299ECE5E4}"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C5FF1C85-55CA-4616-9BA2-336299ECE5E4}" type="slidenum">
              <a:rPr lang="fa-IR" smtClean="0"/>
              <a:pPr/>
              <a:t>4</a:t>
            </a:fld>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C5FF1C85-55CA-4616-9BA2-336299ECE5E4}" type="slidenum">
              <a:rPr lang="fa-IR" smtClean="0"/>
              <a:pPr/>
              <a:t>21</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57199" y="1371600"/>
            <a:ext cx="89154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9DEBDA4-F812-4CE8-B2C6-D8ADAF112DD3}" type="datetime8">
              <a:rPr lang="fa-IR" smtClean="0"/>
              <a:t>14/نوامبر/17</a:t>
            </a:fld>
            <a:endParaRPr lang="fa-IR"/>
          </a:p>
        </p:txBody>
      </p:sp>
      <p:sp>
        <p:nvSpPr>
          <p:cNvPr id="17" name="Footer Placeholder 16"/>
          <p:cNvSpPr>
            <a:spLocks noGrp="1"/>
          </p:cNvSpPr>
          <p:nvPr>
            <p:ph type="ftr" sz="quarter" idx="11"/>
          </p:nvPr>
        </p:nvSpPr>
        <p:spPr/>
        <p:txBody>
          <a:bodyPr/>
          <a:lstStyle/>
          <a:p>
            <a:r>
              <a:rPr lang="en-US" smtClean="0"/>
              <a:t>www.zohrehyousefi.com</a:t>
            </a:r>
            <a:endParaRPr lang="fa-IR"/>
          </a:p>
        </p:txBody>
      </p:sp>
      <p:sp>
        <p:nvSpPr>
          <p:cNvPr id="29" name="Slide Number Placeholder 28"/>
          <p:cNvSpPr>
            <a:spLocks noGrp="1"/>
          </p:cNvSpPr>
          <p:nvPr>
            <p:ph type="sldNum" sz="quarter" idx="12"/>
          </p:nvPr>
        </p:nvSpPr>
        <p:spPr/>
        <p:txBody>
          <a:bodyPr/>
          <a:lstStyle/>
          <a:p>
            <a:fld id="{E1660F1C-737A-46A6-8C98-0C6A96FB7760}" type="slidenum">
              <a:rPr lang="fa-IR" smtClean="0"/>
              <a:pPr/>
              <a:t>‹#›</a:t>
            </a:fld>
            <a:endParaRPr lang="fa-IR"/>
          </a:p>
        </p:txBody>
      </p:sp>
      <p:sp>
        <p:nvSpPr>
          <p:cNvPr id="9" name="Subtitle 8"/>
          <p:cNvSpPr>
            <a:spLocks noGrp="1"/>
          </p:cNvSpPr>
          <p:nvPr>
            <p:ph type="subTitle" idx="1"/>
          </p:nvPr>
        </p:nvSpPr>
        <p:spPr>
          <a:xfrm>
            <a:off x="1485900" y="3331698"/>
            <a:ext cx="69342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51E158-3147-4C39-A52F-D37DCBF9482F}" type="datetime8">
              <a:rPr lang="fa-IR" smtClean="0"/>
              <a:t>14/نوامبر/17</a:t>
            </a:fld>
            <a:endParaRPr lang="fa-IR"/>
          </a:p>
        </p:txBody>
      </p:sp>
      <p:sp>
        <p:nvSpPr>
          <p:cNvPr id="5" name="Footer Placeholder 4"/>
          <p:cNvSpPr>
            <a:spLocks noGrp="1"/>
          </p:cNvSpPr>
          <p:nvPr>
            <p:ph type="ftr" sz="quarter" idx="11"/>
          </p:nvPr>
        </p:nvSpPr>
        <p:spPr/>
        <p:txBody>
          <a:bodyPr/>
          <a:lstStyle/>
          <a:p>
            <a:r>
              <a:rPr lang="en-US" smtClean="0"/>
              <a:t>www.zohrehyousefi.com</a:t>
            </a:r>
            <a:endParaRPr lang="fa-IR"/>
          </a:p>
        </p:txBody>
      </p:sp>
      <p:sp>
        <p:nvSpPr>
          <p:cNvPr id="6" name="Slide Number Placeholder 5"/>
          <p:cNvSpPr>
            <a:spLocks noGrp="1"/>
          </p:cNvSpPr>
          <p:nvPr>
            <p:ph type="sldNum" sz="quarter" idx="12"/>
          </p:nvPr>
        </p:nvSpPr>
        <p:spPr/>
        <p:txBody>
          <a:bodyPr/>
          <a:lstStyle/>
          <a:p>
            <a:fld id="{E1660F1C-737A-46A6-8C98-0C6A96FB7760}"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95300" y="274639"/>
            <a:ext cx="652145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76E5990-97C4-4CE3-AA9A-7B4812C2AFE5}" type="datetime8">
              <a:rPr lang="fa-IR" smtClean="0"/>
              <a:t>14/نوامبر/17</a:t>
            </a:fld>
            <a:endParaRPr lang="fa-IR"/>
          </a:p>
        </p:txBody>
      </p:sp>
      <p:sp>
        <p:nvSpPr>
          <p:cNvPr id="5" name="Footer Placeholder 4"/>
          <p:cNvSpPr>
            <a:spLocks noGrp="1"/>
          </p:cNvSpPr>
          <p:nvPr>
            <p:ph type="ftr" sz="quarter" idx="11"/>
          </p:nvPr>
        </p:nvSpPr>
        <p:spPr/>
        <p:txBody>
          <a:bodyPr/>
          <a:lstStyle/>
          <a:p>
            <a:r>
              <a:rPr lang="en-US" smtClean="0"/>
              <a:t>www.zohrehyousefi.com</a:t>
            </a:r>
            <a:endParaRPr lang="fa-IR"/>
          </a:p>
        </p:txBody>
      </p:sp>
      <p:sp>
        <p:nvSpPr>
          <p:cNvPr id="6" name="Slide Number Placeholder 5"/>
          <p:cNvSpPr>
            <a:spLocks noGrp="1"/>
          </p:cNvSpPr>
          <p:nvPr>
            <p:ph type="sldNum" sz="quarter" idx="12"/>
          </p:nvPr>
        </p:nvSpPr>
        <p:spPr/>
        <p:txBody>
          <a:bodyPr/>
          <a:lstStyle/>
          <a:p>
            <a:fld id="{E1660F1C-737A-46A6-8C98-0C6A96FB7760}"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53AC9B-9276-4057-A628-ABFD3F315C38}" type="datetime8">
              <a:rPr lang="fa-IR" smtClean="0"/>
              <a:t>14/نوامبر/17</a:t>
            </a:fld>
            <a:endParaRPr lang="fa-IR"/>
          </a:p>
        </p:txBody>
      </p:sp>
      <p:sp>
        <p:nvSpPr>
          <p:cNvPr id="5" name="Footer Placeholder 4"/>
          <p:cNvSpPr>
            <a:spLocks noGrp="1"/>
          </p:cNvSpPr>
          <p:nvPr>
            <p:ph type="ftr" sz="quarter" idx="11"/>
          </p:nvPr>
        </p:nvSpPr>
        <p:spPr/>
        <p:txBody>
          <a:bodyPr/>
          <a:lstStyle/>
          <a:p>
            <a:r>
              <a:rPr lang="en-US" smtClean="0"/>
              <a:t>www.zohrehyousefi.com</a:t>
            </a:r>
            <a:endParaRPr lang="fa-IR"/>
          </a:p>
        </p:txBody>
      </p:sp>
      <p:sp>
        <p:nvSpPr>
          <p:cNvPr id="6" name="Slide Number Placeholder 5"/>
          <p:cNvSpPr>
            <a:spLocks noGrp="1"/>
          </p:cNvSpPr>
          <p:nvPr>
            <p:ph type="sldNum" sz="quarter" idx="12"/>
          </p:nvPr>
        </p:nvSpPr>
        <p:spPr/>
        <p:txBody>
          <a:bodyPr/>
          <a:lstStyle/>
          <a:p>
            <a:fld id="{E1660F1C-737A-46A6-8C98-0C6A96FB7760}"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733550" y="609600"/>
            <a:ext cx="767715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733550" y="2507786"/>
            <a:ext cx="767715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E118EBE-8A53-4CA9-8EA1-16E683DC612B}" type="datetime8">
              <a:rPr lang="fa-IR" smtClean="0"/>
              <a:t>14/نوامبر/17</a:t>
            </a:fld>
            <a:endParaRPr lang="fa-IR"/>
          </a:p>
        </p:txBody>
      </p:sp>
      <p:sp>
        <p:nvSpPr>
          <p:cNvPr id="5" name="Footer Placeholder 4"/>
          <p:cNvSpPr>
            <a:spLocks noGrp="1"/>
          </p:cNvSpPr>
          <p:nvPr>
            <p:ph type="ftr" sz="quarter" idx="11"/>
          </p:nvPr>
        </p:nvSpPr>
        <p:spPr/>
        <p:txBody>
          <a:bodyPr/>
          <a:lstStyle/>
          <a:p>
            <a:r>
              <a:rPr lang="en-US" smtClean="0"/>
              <a:t>www.zohrehyousefi.com</a:t>
            </a:r>
            <a:endParaRPr lang="fa-IR"/>
          </a:p>
        </p:txBody>
      </p:sp>
      <p:sp>
        <p:nvSpPr>
          <p:cNvPr id="6" name="Slide Number Placeholder 5"/>
          <p:cNvSpPr>
            <a:spLocks noGrp="1"/>
          </p:cNvSpPr>
          <p:nvPr>
            <p:ph type="sldNum" sz="quarter" idx="12"/>
          </p:nvPr>
        </p:nvSpPr>
        <p:spPr>
          <a:xfrm>
            <a:off x="8585200" y="6416676"/>
            <a:ext cx="825500" cy="365125"/>
          </a:xfrm>
        </p:spPr>
        <p:txBody>
          <a:bodyPr/>
          <a:lstStyle/>
          <a:p>
            <a:fld id="{E1660F1C-737A-46A6-8C98-0C6A96FB7760}"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95300" y="1600201"/>
            <a:ext cx="437515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035550" y="1600201"/>
            <a:ext cx="437515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7ED2047-ABAD-453F-82A1-2E8FCAFC0567}" type="datetime8">
              <a:rPr lang="fa-IR" smtClean="0"/>
              <a:t>14/نوامبر/17</a:t>
            </a:fld>
            <a:endParaRPr lang="fa-IR"/>
          </a:p>
        </p:txBody>
      </p:sp>
      <p:sp>
        <p:nvSpPr>
          <p:cNvPr id="6" name="Footer Placeholder 5"/>
          <p:cNvSpPr>
            <a:spLocks noGrp="1"/>
          </p:cNvSpPr>
          <p:nvPr>
            <p:ph type="ftr" sz="quarter" idx="11"/>
          </p:nvPr>
        </p:nvSpPr>
        <p:spPr/>
        <p:txBody>
          <a:bodyPr/>
          <a:lstStyle/>
          <a:p>
            <a:r>
              <a:rPr lang="en-US" smtClean="0"/>
              <a:t>www.zohrehyousefi.com</a:t>
            </a:r>
            <a:endParaRPr lang="fa-IR"/>
          </a:p>
        </p:txBody>
      </p:sp>
      <p:sp>
        <p:nvSpPr>
          <p:cNvPr id="7" name="Slide Number Placeholder 6"/>
          <p:cNvSpPr>
            <a:spLocks noGrp="1"/>
          </p:cNvSpPr>
          <p:nvPr>
            <p:ph type="sldNum" sz="quarter" idx="12"/>
          </p:nvPr>
        </p:nvSpPr>
        <p:spPr/>
        <p:txBody>
          <a:bodyPr/>
          <a:lstStyle/>
          <a:p>
            <a:fld id="{E1660F1C-737A-46A6-8C98-0C6A96FB7760}"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89154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95300" y="1535113"/>
            <a:ext cx="4376870"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032111" y="1535113"/>
            <a:ext cx="4378590"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95300" y="2362201"/>
            <a:ext cx="4376870"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032111" y="2362201"/>
            <a:ext cx="4378590"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C1B1C6F-BEA5-4A26-B4F0-9AD4CB8B0F90}" type="datetime8">
              <a:rPr lang="fa-IR" smtClean="0"/>
              <a:t>14/نوامبر/17</a:t>
            </a:fld>
            <a:endParaRPr lang="fa-IR"/>
          </a:p>
        </p:txBody>
      </p:sp>
      <p:sp>
        <p:nvSpPr>
          <p:cNvPr id="8" name="Footer Placeholder 7"/>
          <p:cNvSpPr>
            <a:spLocks noGrp="1"/>
          </p:cNvSpPr>
          <p:nvPr>
            <p:ph type="ftr" sz="quarter" idx="11"/>
          </p:nvPr>
        </p:nvSpPr>
        <p:spPr/>
        <p:txBody>
          <a:bodyPr/>
          <a:lstStyle/>
          <a:p>
            <a:r>
              <a:rPr lang="en-US" smtClean="0"/>
              <a:t>www.zohrehyousefi.com</a:t>
            </a:r>
            <a:endParaRPr lang="fa-IR"/>
          </a:p>
        </p:txBody>
      </p:sp>
      <p:sp>
        <p:nvSpPr>
          <p:cNvPr id="9" name="Slide Number Placeholder 8"/>
          <p:cNvSpPr>
            <a:spLocks noGrp="1"/>
          </p:cNvSpPr>
          <p:nvPr>
            <p:ph type="sldNum" sz="quarter" idx="12"/>
          </p:nvPr>
        </p:nvSpPr>
        <p:spPr/>
        <p:txBody>
          <a:bodyPr/>
          <a:lstStyle/>
          <a:p>
            <a:fld id="{E1660F1C-737A-46A6-8C98-0C6A96FB7760}"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4DFA5E7-7E85-412A-A9F4-B27CF8D9FDE1}" type="datetime8">
              <a:rPr lang="fa-IR" smtClean="0"/>
              <a:t>14/نوامبر/17</a:t>
            </a:fld>
            <a:endParaRPr lang="fa-IR"/>
          </a:p>
        </p:txBody>
      </p:sp>
      <p:sp>
        <p:nvSpPr>
          <p:cNvPr id="4" name="Footer Placeholder 3"/>
          <p:cNvSpPr>
            <a:spLocks noGrp="1"/>
          </p:cNvSpPr>
          <p:nvPr>
            <p:ph type="ftr" sz="quarter" idx="11"/>
          </p:nvPr>
        </p:nvSpPr>
        <p:spPr/>
        <p:txBody>
          <a:bodyPr/>
          <a:lstStyle/>
          <a:p>
            <a:r>
              <a:rPr lang="en-US" smtClean="0"/>
              <a:t>www.zohrehyousefi.com</a:t>
            </a:r>
            <a:endParaRPr lang="fa-IR"/>
          </a:p>
        </p:txBody>
      </p:sp>
      <p:sp>
        <p:nvSpPr>
          <p:cNvPr id="5" name="Slide Number Placeholder 4"/>
          <p:cNvSpPr>
            <a:spLocks noGrp="1"/>
          </p:cNvSpPr>
          <p:nvPr>
            <p:ph type="sldNum" sz="quarter" idx="12"/>
          </p:nvPr>
        </p:nvSpPr>
        <p:spPr/>
        <p:txBody>
          <a:bodyPr/>
          <a:lstStyle/>
          <a:p>
            <a:fld id="{E1660F1C-737A-46A6-8C98-0C6A96FB7760}"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B82CBD-7935-4359-822A-49981EF4AFB7}" type="datetime8">
              <a:rPr lang="fa-IR" smtClean="0"/>
              <a:t>14/نوامبر/17</a:t>
            </a:fld>
            <a:endParaRPr lang="fa-IR"/>
          </a:p>
        </p:txBody>
      </p:sp>
      <p:sp>
        <p:nvSpPr>
          <p:cNvPr id="3" name="Footer Placeholder 2"/>
          <p:cNvSpPr>
            <a:spLocks noGrp="1"/>
          </p:cNvSpPr>
          <p:nvPr>
            <p:ph type="ftr" sz="quarter" idx="11"/>
          </p:nvPr>
        </p:nvSpPr>
        <p:spPr/>
        <p:txBody>
          <a:bodyPr/>
          <a:lstStyle/>
          <a:p>
            <a:r>
              <a:rPr lang="en-US" smtClean="0"/>
              <a:t>www.zohrehyousefi.com</a:t>
            </a:r>
            <a:endParaRPr lang="fa-IR"/>
          </a:p>
        </p:txBody>
      </p:sp>
      <p:sp>
        <p:nvSpPr>
          <p:cNvPr id="4" name="Slide Number Placeholder 3"/>
          <p:cNvSpPr>
            <a:spLocks noGrp="1"/>
          </p:cNvSpPr>
          <p:nvPr>
            <p:ph type="sldNum" sz="quarter" idx="12"/>
          </p:nvPr>
        </p:nvSpPr>
        <p:spPr/>
        <p:txBody>
          <a:bodyPr/>
          <a:lstStyle/>
          <a:p>
            <a:fld id="{E1660F1C-737A-46A6-8C98-0C6A96FB7760}"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95300" y="1524001"/>
            <a:ext cx="3259006"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872971" y="273051"/>
            <a:ext cx="5537729"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CD43D07-B7A4-4F07-87C1-171D8AB8111F}" type="datetime8">
              <a:rPr lang="fa-IR" smtClean="0"/>
              <a:t>14/نوامبر/17</a:t>
            </a:fld>
            <a:endParaRPr lang="fa-IR"/>
          </a:p>
        </p:txBody>
      </p:sp>
      <p:sp>
        <p:nvSpPr>
          <p:cNvPr id="6" name="Footer Placeholder 5"/>
          <p:cNvSpPr>
            <a:spLocks noGrp="1"/>
          </p:cNvSpPr>
          <p:nvPr>
            <p:ph type="ftr" sz="quarter" idx="11"/>
          </p:nvPr>
        </p:nvSpPr>
        <p:spPr/>
        <p:txBody>
          <a:bodyPr/>
          <a:lstStyle/>
          <a:p>
            <a:r>
              <a:rPr lang="en-US" smtClean="0"/>
              <a:t>www.zohrehyousefi.com</a:t>
            </a:r>
            <a:endParaRPr lang="fa-IR"/>
          </a:p>
        </p:txBody>
      </p:sp>
      <p:sp>
        <p:nvSpPr>
          <p:cNvPr id="7" name="Slide Number Placeholder 6"/>
          <p:cNvSpPr>
            <a:spLocks noGrp="1"/>
          </p:cNvSpPr>
          <p:nvPr>
            <p:ph type="sldNum" sz="quarter" idx="12"/>
          </p:nvPr>
        </p:nvSpPr>
        <p:spPr/>
        <p:txBody>
          <a:bodyPr/>
          <a:lstStyle/>
          <a:p>
            <a:fld id="{E1660F1C-737A-46A6-8C98-0C6A96FB7760}"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59436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981200" y="1831975"/>
            <a:ext cx="59436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981200" y="1166787"/>
            <a:ext cx="59436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0381835-E23A-40CC-9601-0808A94794F3}" type="datetime8">
              <a:rPr lang="fa-IR" smtClean="0"/>
              <a:t>14/نوامبر/17</a:t>
            </a:fld>
            <a:endParaRPr lang="fa-IR"/>
          </a:p>
        </p:txBody>
      </p:sp>
      <p:sp>
        <p:nvSpPr>
          <p:cNvPr id="6" name="Footer Placeholder 5"/>
          <p:cNvSpPr>
            <a:spLocks noGrp="1"/>
          </p:cNvSpPr>
          <p:nvPr>
            <p:ph type="ftr" sz="quarter" idx="11"/>
          </p:nvPr>
        </p:nvSpPr>
        <p:spPr/>
        <p:txBody>
          <a:bodyPr/>
          <a:lstStyle/>
          <a:p>
            <a:r>
              <a:rPr lang="en-US" smtClean="0"/>
              <a:t>www.zohrehyousefi.com</a:t>
            </a:r>
            <a:endParaRPr lang="fa-IR"/>
          </a:p>
        </p:txBody>
      </p:sp>
      <p:sp>
        <p:nvSpPr>
          <p:cNvPr id="7" name="Slide Number Placeholder 6"/>
          <p:cNvSpPr>
            <a:spLocks noGrp="1"/>
          </p:cNvSpPr>
          <p:nvPr>
            <p:ph type="sldNum" sz="quarter" idx="12"/>
          </p:nvPr>
        </p:nvSpPr>
        <p:spPr/>
        <p:txBody>
          <a:bodyPr/>
          <a:lstStyle/>
          <a:p>
            <a:fld id="{E1660F1C-737A-46A6-8C98-0C6A96FB7760}"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95300" y="274638"/>
            <a:ext cx="89154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95300" y="1600200"/>
            <a:ext cx="89154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95300" y="6416676"/>
            <a:ext cx="23114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E0EBC23-1C0B-4F92-BE10-B93AADCF7860}" type="datetime8">
              <a:rPr lang="fa-IR" smtClean="0"/>
              <a:t>14/نوامبر/17</a:t>
            </a:fld>
            <a:endParaRPr lang="fa-IR"/>
          </a:p>
        </p:txBody>
      </p:sp>
      <p:sp>
        <p:nvSpPr>
          <p:cNvPr id="3" name="Footer Placeholder 2"/>
          <p:cNvSpPr>
            <a:spLocks noGrp="1"/>
          </p:cNvSpPr>
          <p:nvPr>
            <p:ph type="ftr" sz="quarter" idx="3"/>
          </p:nvPr>
        </p:nvSpPr>
        <p:spPr>
          <a:xfrm>
            <a:off x="3384550" y="6416676"/>
            <a:ext cx="31369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en-US" smtClean="0"/>
              <a:t>www.zohrehyousefi.com</a:t>
            </a:r>
            <a:endParaRPr lang="fa-IR"/>
          </a:p>
        </p:txBody>
      </p:sp>
      <p:sp>
        <p:nvSpPr>
          <p:cNvPr id="23" name="Slide Number Placeholder 22"/>
          <p:cNvSpPr>
            <a:spLocks noGrp="1"/>
          </p:cNvSpPr>
          <p:nvPr>
            <p:ph type="sldNum" sz="quarter" idx="4"/>
          </p:nvPr>
        </p:nvSpPr>
        <p:spPr>
          <a:xfrm>
            <a:off x="8585200" y="6416676"/>
            <a:ext cx="8255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1660F1C-737A-46A6-8C98-0C6A96FB7760}"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3" Type="http://schemas.openxmlformats.org/officeDocument/2006/relationships/hyperlink" Target="http://www.berekgynecologiconc.com/pt/re/berek/bookContentPane_frame.01412543-5th_Edition-3.htm;jsessionid=MQLTk6zQld04WFVnG3yZG3X5G2023hG9PC55Xc9fRtppn2sP2tRn!-1224453879!181195629!8091!-1?searchid=2&amp;index=1&amp;results=1&amp;count=10&amp;database=books&amp;bookaccessionpath=01412543-5th_Edition-3&amp;bookmarkxpath=/CT%7b06b9ee1beed59419c6634944460427d6acbdf5bc18fb630dce48e0691918c4483d01232be259e47fab1fa6a5748af842%7d/ID(B01412543-DA1-C7)"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sp>
        <p:nvSpPr>
          <p:cNvPr id="59" name="Subtitle 58"/>
          <p:cNvSpPr>
            <a:spLocks noGrp="1"/>
          </p:cNvSpPr>
          <p:nvPr>
            <p:ph type="body" idx="1"/>
          </p:nvPr>
        </p:nvSpPr>
        <p:spPr>
          <a:xfrm>
            <a:off x="1095348" y="4286256"/>
            <a:ext cx="7962902" cy="1071570"/>
          </a:xfrm>
        </p:spPr>
        <p:txBody>
          <a:bodyPr/>
          <a:lstStyle/>
          <a:p>
            <a:r>
              <a:rPr lang="en-US" b="1" dirty="0" smtClean="0">
                <a:solidFill>
                  <a:srgbClr val="99FF99"/>
                </a:solidFill>
              </a:rPr>
              <a:t>DR</a:t>
            </a:r>
            <a:r>
              <a:rPr lang="en-US" dirty="0" smtClean="0">
                <a:solidFill>
                  <a:srgbClr val="99FF99"/>
                </a:solidFill>
              </a:rPr>
              <a:t>   YOUSEFIY</a:t>
            </a:r>
            <a:endParaRPr lang="fa-IR" dirty="0">
              <a:solidFill>
                <a:srgbClr val="99FF99"/>
              </a:solidFill>
            </a:endParaRPr>
          </a:p>
        </p:txBody>
      </p:sp>
      <p:sp>
        <p:nvSpPr>
          <p:cNvPr id="9" name="Rectangle 8"/>
          <p:cNvSpPr/>
          <p:nvPr/>
        </p:nvSpPr>
        <p:spPr>
          <a:xfrm>
            <a:off x="1523976" y="1500174"/>
            <a:ext cx="5224507" cy="175432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Tumor   marker</a:t>
            </a:r>
            <a:b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b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and    Screening</a:t>
            </a:r>
            <a:endParaRPr lang="fa-IR"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8" name="Slide Number Placeholder 7"/>
          <p:cNvSpPr>
            <a:spLocks noGrp="1"/>
          </p:cNvSpPr>
          <p:nvPr>
            <p:ph type="sldNum" sz="quarter" idx="12"/>
          </p:nvPr>
        </p:nvSpPr>
        <p:spPr/>
        <p:txBody>
          <a:bodyPr/>
          <a:lstStyle/>
          <a:p>
            <a:fld id="{E1660F1C-737A-46A6-8C98-0C6A96FB7760}" type="slidenum">
              <a:rPr lang="fa-IR" smtClean="0"/>
              <a:pPr/>
              <a:t>1</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4524315"/>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238092" y="1142985"/>
            <a:ext cx="7643866" cy="3416320"/>
          </a:xfrm>
          <a:prstGeom prst="rect">
            <a:avLst/>
          </a:prstGeom>
        </p:spPr>
        <p:txBody>
          <a:bodyPr wrap="square">
            <a:spAutoFit/>
          </a:bodyPr>
          <a:lstStyle/>
          <a:p>
            <a:pPr algn="l"/>
            <a:r>
              <a:rPr lang="en-US" sz="5400" b="1" dirty="0"/>
              <a:t>screen-detectable precursor lesion for ovarian cancer has not been identified,</a:t>
            </a:r>
            <a:endParaRPr lang="fa-IR" sz="54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10</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452406" y="0"/>
            <a:ext cx="7072362" cy="6715148"/>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sp>
        <p:nvSpPr>
          <p:cNvPr id="10" name="Rectangle 9"/>
          <p:cNvSpPr/>
          <p:nvPr/>
        </p:nvSpPr>
        <p:spPr>
          <a:xfrm>
            <a:off x="595282" y="1714488"/>
            <a:ext cx="5384819" cy="1754326"/>
          </a:xfrm>
          <a:prstGeom prst="rect">
            <a:avLst/>
          </a:prstGeom>
          <a:noFill/>
        </p:spPr>
        <p:txBody>
          <a:bodyPr wrap="square" lIns="91440" tIns="45720" rIns="91440" bIns="45720">
            <a:spAutoFit/>
          </a:bodyPr>
          <a:lstStyle/>
          <a:p>
            <a:pPr algn="ctr"/>
            <a:r>
              <a:rPr lang="en-US" sz="5400" b="1" i="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Other Screening Strategies</a:t>
            </a:r>
            <a:endParaRPr lang="fa-IR"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8" name="Slide Number Placeholder 7"/>
          <p:cNvSpPr>
            <a:spLocks noGrp="1"/>
          </p:cNvSpPr>
          <p:nvPr>
            <p:ph type="sldNum" sz="quarter" idx="12"/>
          </p:nvPr>
        </p:nvSpPr>
        <p:spPr/>
        <p:txBody>
          <a:bodyPr/>
          <a:lstStyle/>
          <a:p>
            <a:fld id="{E1660F1C-737A-46A6-8C98-0C6A96FB7760}" type="slidenum">
              <a:rPr lang="fa-IR" smtClean="0"/>
              <a:pPr/>
              <a:t>100</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4524315"/>
            </a:xfrm>
            <a:prstGeom prst="rect">
              <a:avLst/>
            </a:prstGeom>
            <a:noFill/>
          </p:spPr>
          <p:txBody>
            <a:bodyPr wrap="square" rtlCol="1">
              <a:spAutoFit/>
            </a:bodyPr>
            <a:lstStyle/>
            <a:p>
              <a:r>
                <a:rPr lang="en-US" dirty="0" smtClean="0"/>
                <a:t>    </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15" name="Rectangle 14"/>
          <p:cNvSpPr/>
          <p:nvPr/>
        </p:nvSpPr>
        <p:spPr>
          <a:xfrm>
            <a:off x="523844" y="1071546"/>
            <a:ext cx="7286676" cy="5016758"/>
          </a:xfrm>
          <a:prstGeom prst="rect">
            <a:avLst/>
          </a:prstGeom>
        </p:spPr>
        <p:txBody>
          <a:bodyPr wrap="square">
            <a:spAutoFit/>
          </a:bodyPr>
          <a:lstStyle/>
          <a:p>
            <a:pPr algn="l"/>
            <a:r>
              <a:rPr lang="en-US" sz="3200" b="1" dirty="0"/>
              <a:t>as naked eye visual inspection of the cervix after application of acetic acid (VIA), visual inspection after Lugol's iodine (VILI), visual inspection with a magnifying glass (VIAM), and HPV DNA testing are emerging as effective screening options, especially for developing countries that have limited resources and lack established efficient screening programs</a:t>
            </a:r>
            <a:endParaRPr lang="fa-IR" sz="3200" b="1" dirty="0"/>
          </a:p>
        </p:txBody>
      </p:sp>
      <p:sp>
        <p:nvSpPr>
          <p:cNvPr id="9" name="Slide Number Placeholder 8"/>
          <p:cNvSpPr>
            <a:spLocks noGrp="1"/>
          </p:cNvSpPr>
          <p:nvPr>
            <p:ph type="sldNum" sz="quarter" idx="12"/>
          </p:nvPr>
        </p:nvSpPr>
        <p:spPr/>
        <p:txBody>
          <a:bodyPr/>
          <a:lstStyle/>
          <a:p>
            <a:fld id="{E1660F1C-737A-46A6-8C98-0C6A96FB7760}" type="slidenum">
              <a:rPr lang="fa-IR" smtClean="0"/>
              <a:pPr/>
              <a:t>101</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r>
                <a:rPr lang="en-US" dirty="0" smtClean="0"/>
                <a:t>1</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8" name="Rectangle 7"/>
          <p:cNvSpPr/>
          <p:nvPr/>
        </p:nvSpPr>
        <p:spPr>
          <a:xfrm>
            <a:off x="595282" y="1071546"/>
            <a:ext cx="7143800" cy="4524315"/>
          </a:xfrm>
          <a:prstGeom prst="rect">
            <a:avLst/>
          </a:prstGeom>
        </p:spPr>
        <p:txBody>
          <a:bodyPr wrap="square">
            <a:spAutoFit/>
          </a:bodyPr>
          <a:lstStyle/>
          <a:p>
            <a:pPr algn="l"/>
            <a:r>
              <a:rPr lang="en-US" sz="3200" b="1" dirty="0"/>
              <a:t>DNA imaging cytometry is a novel, automated slide-reading method that measures the amount of DNA in the cell nuclei using an automated image cytometer, thus minimizing the need for skilled cytotechnologists. Preliminary data suggest that it can successfully detect high-grade lesions </a:t>
            </a:r>
            <a:endParaRPr lang="fa-IR" sz="3200" b="1" dirty="0"/>
          </a:p>
        </p:txBody>
      </p:sp>
      <p:sp>
        <p:nvSpPr>
          <p:cNvPr id="9" name="Slide Number Placeholder 8"/>
          <p:cNvSpPr>
            <a:spLocks noGrp="1"/>
          </p:cNvSpPr>
          <p:nvPr>
            <p:ph type="sldNum" sz="quarter" idx="12"/>
          </p:nvPr>
        </p:nvSpPr>
        <p:spPr/>
        <p:txBody>
          <a:bodyPr/>
          <a:lstStyle/>
          <a:p>
            <a:fld id="{E1660F1C-737A-46A6-8C98-0C6A96FB7760}" type="slidenum">
              <a:rPr lang="fa-IR" smtClean="0"/>
              <a:pPr/>
              <a:t>102</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17761841"/>
            <a:chOff x="214314" y="21972"/>
            <a:chExt cx="9691686" cy="17761841"/>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380968" y="1071546"/>
              <a:ext cx="7429552" cy="16712267"/>
            </a:xfrm>
            <a:prstGeom prst="rect">
              <a:avLst/>
            </a:prstGeom>
            <a:noFill/>
          </p:spPr>
          <p:txBody>
            <a:bodyPr wrap="square" rtlCol="1">
              <a:spAutoFit/>
            </a:bodyPr>
            <a:lstStyle/>
            <a:p>
              <a:pPr algn="l" rtl="0"/>
              <a:r>
                <a:rPr lang="en-US" sz="4000" b="1" dirty="0" smtClean="0"/>
                <a:t>. </a:t>
              </a:r>
              <a:r>
                <a:rPr lang="en-US" sz="4000" b="1" dirty="0"/>
                <a:t>Hyperspectral imaging, which uses novel algorithms for </a:t>
              </a:r>
              <a:r>
                <a:rPr lang="en-US" sz="4000" b="1" dirty="0" smtClean="0"/>
                <a:t>P.255</a:t>
              </a:r>
            </a:p>
            <a:p>
              <a:pPr algn="l" rtl="0"/>
              <a:r>
                <a:rPr lang="en-US" sz="4000" b="1" dirty="0" smtClean="0"/>
                <a:t/>
              </a:r>
              <a:br>
                <a:rPr lang="en-US" sz="4000" b="1" dirty="0" smtClean="0"/>
              </a:br>
              <a:r>
                <a:rPr lang="en-US" sz="4000" b="1" dirty="0" smtClean="0"/>
                <a:t>spectral and spatial differences to distinguish among normal, precancerous, and cancerous cells, is also being investigated</a:t>
              </a:r>
            </a:p>
            <a:p>
              <a:pPr algn="l"/>
              <a:endParaRPr lang="en-US" sz="4000" b="1" dirty="0" smtClean="0"/>
            </a:p>
            <a:p>
              <a:pPr algn="l"/>
              <a:endParaRPr lang="en-US" sz="4000" b="1" dirty="0"/>
            </a:p>
            <a:p>
              <a:pPr algn="l"/>
              <a:endParaRPr lang="en-US" sz="4000" b="1" dirty="0" smtClean="0"/>
            </a:p>
            <a:p>
              <a:pPr algn="l"/>
              <a:endParaRPr lang="en-US" sz="4000" b="1" dirty="0"/>
            </a:p>
            <a:p>
              <a:pPr algn="l"/>
              <a:endParaRPr lang="en-US" sz="4000" b="1" dirty="0" smtClean="0"/>
            </a:p>
            <a:p>
              <a:pPr algn="l"/>
              <a:endParaRPr lang="en-US" sz="4000" b="1" dirty="0"/>
            </a:p>
            <a:p>
              <a:pPr algn="l"/>
              <a:endParaRPr lang="en-US" sz="4000" b="1" dirty="0" smtClean="0"/>
            </a:p>
            <a:p>
              <a:pPr algn="l"/>
              <a:endParaRPr lang="en-US" sz="4000" b="1" dirty="0"/>
            </a:p>
            <a:p>
              <a:pPr algn="l"/>
              <a:endParaRPr lang="en-US" sz="4000" b="1" dirty="0" smtClean="0"/>
            </a:p>
            <a:p>
              <a:pPr algn="l"/>
              <a:endParaRPr lang="en-US" sz="4000" b="1" dirty="0"/>
            </a:p>
            <a:p>
              <a:pPr algn="l"/>
              <a:endParaRPr lang="en-US" sz="4000" b="1" dirty="0"/>
            </a:p>
            <a:p>
              <a:pPr algn="l"/>
              <a:endParaRPr lang="en-US" sz="4000" b="1" dirty="0" smtClean="0"/>
            </a:p>
            <a:p>
              <a:pPr algn="l"/>
              <a:endParaRPr lang="en-US" sz="4000" b="1" dirty="0"/>
            </a:p>
            <a:p>
              <a:pPr algn="l"/>
              <a:endParaRPr lang="en-US" sz="4000" b="1" dirty="0" smtClean="0"/>
            </a:p>
            <a:p>
              <a:pPr algn="l"/>
              <a:endParaRPr lang="en-US" sz="4000" b="1" dirty="0"/>
            </a:p>
            <a:p>
              <a:pPr algn="l"/>
              <a:endParaRPr lang="en-US" sz="4000" b="1" dirty="0" smtClean="0"/>
            </a:p>
            <a:p>
              <a:pPr algn="l"/>
              <a:endParaRPr lang="en-US" sz="4000" b="1" dirty="0"/>
            </a:p>
            <a:p>
              <a:pPr algn="l"/>
              <a:endParaRPr lang="fa-IR" sz="4000" b="1" dirty="0"/>
            </a:p>
          </p:txBody>
        </p:sp>
      </p:grpSp>
      <p:sp>
        <p:nvSpPr>
          <p:cNvPr id="105473" name="Rectangle 1"/>
          <p:cNvSpPr>
            <a:spLocks noChangeArrowheads="1"/>
          </p:cNvSpPr>
          <p:nvPr/>
        </p:nvSpPr>
        <p:spPr bwMode="auto">
          <a:xfrm>
            <a:off x="3452802" y="964953"/>
            <a:ext cx="574196" cy="20005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700" b="0" i="0" u="none" strike="noStrike" cap="none" normalizeH="0" baseline="0" dirty="0" smtClean="0">
                <a:ln>
                  <a:noFill/>
                </a:ln>
                <a:solidFill>
                  <a:srgbClr val="666666"/>
                </a:solidFill>
                <a:effectLst/>
                <a:latin typeface="SuperFrench" charset="2"/>
                <a:ea typeface="Times New Roman" pitchFamily="18" charset="0"/>
                <a:cs typeface="B Lotus" pitchFamily="2" charset="-78"/>
              </a:rPr>
              <a:t>P.255</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E1660F1C-737A-46A6-8C98-0C6A96FB7760}" type="slidenum">
              <a:rPr lang="fa-IR" smtClean="0"/>
              <a:pPr/>
              <a:t>103</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4"/>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4247317"/>
            </a:xfrm>
            <a:prstGeom prst="rect">
              <a:avLst/>
            </a:prstGeom>
            <a:noFill/>
          </p:spPr>
          <p:txBody>
            <a:bodyPr wrap="square" rtlCol="1">
              <a:spAutoFit/>
            </a:bodyPr>
            <a:lstStyle/>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fa-IR" dirty="0"/>
            </a:p>
          </p:txBody>
        </p:sp>
      </p:grpSp>
      <p:sp>
        <p:nvSpPr>
          <p:cNvPr id="11" name="Rectangle 10"/>
          <p:cNvSpPr/>
          <p:nvPr/>
        </p:nvSpPr>
        <p:spPr>
          <a:xfrm>
            <a:off x="2381232" y="1142984"/>
            <a:ext cx="1319592" cy="646331"/>
          </a:xfrm>
          <a:prstGeom prst="rect">
            <a:avLst/>
          </a:prstGeom>
        </p:spPr>
        <p:txBody>
          <a:bodyPr wrap="square">
            <a:spAutoFit/>
          </a:bodyPr>
          <a:lstStyle/>
          <a:p>
            <a:r>
              <a:rPr lang="en-US" b="1" dirty="0" smtClean="0">
                <a:solidFill>
                  <a:prstClr val="white"/>
                </a:solidFill>
              </a:rPr>
              <a:t>Molecular  </a:t>
            </a:r>
            <a:endParaRPr lang="fa-IR" dirty="0"/>
          </a:p>
        </p:txBody>
      </p:sp>
      <p:sp>
        <p:nvSpPr>
          <p:cNvPr id="12" name="Rectangle 11"/>
          <p:cNvSpPr/>
          <p:nvPr/>
        </p:nvSpPr>
        <p:spPr>
          <a:xfrm>
            <a:off x="3792538" y="615861"/>
            <a:ext cx="2476500" cy="1200329"/>
          </a:xfrm>
          <a:prstGeom prst="rect">
            <a:avLst/>
          </a:prstGeom>
        </p:spPr>
        <p:txBody>
          <a:bodyPr>
            <a:spAutoFit/>
          </a:bodyPr>
          <a:lstStyle/>
          <a:p>
            <a:pPr lvl="0"/>
            <a:endParaRPr lang="en-US" dirty="0" smtClean="0">
              <a:solidFill>
                <a:prstClr val="white"/>
              </a:solidFill>
            </a:endParaRPr>
          </a:p>
          <a:p>
            <a:pPr lvl="0"/>
            <a:endParaRPr lang="en-US" dirty="0" smtClean="0">
              <a:solidFill>
                <a:prstClr val="white"/>
              </a:solidFill>
            </a:endParaRPr>
          </a:p>
          <a:p>
            <a:pPr lvl="0"/>
            <a:endParaRPr lang="en-US" dirty="0" smtClean="0">
              <a:solidFill>
                <a:prstClr val="white"/>
              </a:solidFill>
            </a:endParaRPr>
          </a:p>
          <a:p>
            <a:pPr lvl="0"/>
            <a:r>
              <a:rPr lang="en-US" b="1" dirty="0" smtClean="0">
                <a:solidFill>
                  <a:prstClr val="white"/>
                </a:solidFill>
              </a:rPr>
              <a:t>	</a:t>
            </a:r>
            <a:endParaRPr lang="en-US" dirty="0" smtClean="0">
              <a:solidFill>
                <a:prstClr val="white"/>
              </a:solidFill>
            </a:endParaRPr>
          </a:p>
        </p:txBody>
      </p:sp>
      <p:sp>
        <p:nvSpPr>
          <p:cNvPr id="17" name="Rectangle 16"/>
          <p:cNvSpPr/>
          <p:nvPr/>
        </p:nvSpPr>
        <p:spPr>
          <a:xfrm>
            <a:off x="309530" y="1714488"/>
            <a:ext cx="7572428" cy="4974968"/>
          </a:xfrm>
          <a:prstGeom prst="rect">
            <a:avLst/>
          </a:prstGeom>
        </p:spPr>
        <p:txBody>
          <a:bodyPr wrap="square">
            <a:spAutoFit/>
          </a:bodyPr>
          <a:lstStyle/>
          <a:p>
            <a:pPr algn="l"/>
            <a:r>
              <a:rPr lang="en-US" sz="4400" b="1" dirty="0" smtClean="0"/>
              <a:t>Although telomerase expression is reported to be a discriminatory marker of premalignant and malignant squamous cell lesions, its clinical utility is still under evaluation</a:t>
            </a:r>
            <a:endParaRPr lang="fa-IR" sz="4400" b="1" dirty="0"/>
          </a:p>
        </p:txBody>
      </p:sp>
      <p:sp>
        <p:nvSpPr>
          <p:cNvPr id="13" name="Slide Number Placeholder 12"/>
          <p:cNvSpPr>
            <a:spLocks noGrp="1"/>
          </p:cNvSpPr>
          <p:nvPr>
            <p:ph type="sldNum" sz="quarter" idx="12"/>
          </p:nvPr>
        </p:nvSpPr>
        <p:spPr/>
        <p:txBody>
          <a:bodyPr/>
          <a:lstStyle/>
          <a:p>
            <a:fld id="{E1660F1C-737A-46A6-8C98-0C6A96FB7760}" type="slidenum">
              <a:rPr lang="fa-IR" smtClean="0"/>
              <a:pPr/>
              <a:t>104</a:t>
            </a:fld>
            <a:endParaRPr lang="fa-IR"/>
          </a:p>
        </p:txBody>
      </p:sp>
      <p:sp>
        <p:nvSpPr>
          <p:cNvPr id="14" name="Footer Placeholder 13"/>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452406" y="0"/>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4524315"/>
            </a:xfrm>
            <a:prstGeom prst="rect">
              <a:avLst/>
            </a:prstGeom>
            <a:noFill/>
          </p:spPr>
          <p:txBody>
            <a:bodyPr wrap="square" rtlCol="1">
              <a:spAutoFit/>
            </a:bodyPr>
            <a:lstStyle/>
            <a:p>
              <a:r>
                <a:rPr lang="en-US" dirty="0" smtClean="0"/>
                <a:t>  </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20" name="Rectangle 19"/>
          <p:cNvSpPr/>
          <p:nvPr/>
        </p:nvSpPr>
        <p:spPr>
          <a:xfrm>
            <a:off x="666720" y="1071546"/>
            <a:ext cx="7429552" cy="5078313"/>
          </a:xfrm>
          <a:prstGeom prst="rect">
            <a:avLst/>
          </a:prstGeom>
        </p:spPr>
        <p:txBody>
          <a:bodyPr wrap="square">
            <a:spAutoFit/>
          </a:bodyPr>
          <a:lstStyle/>
          <a:p>
            <a:pPr algn="l"/>
            <a:r>
              <a:rPr lang="en-US" sz="3600" b="1" dirty="0"/>
              <a:t>No serological markers have been found to be sufficiently sensitive (especially for early-stage cervical cancer) or specific for screening purposes</a:t>
            </a:r>
            <a:r>
              <a:rPr lang="en-US" sz="3600" b="1" dirty="0" smtClean="0"/>
              <a:t>.</a:t>
            </a:r>
            <a:r>
              <a:rPr lang="en-US" sz="3600" b="1" dirty="0"/>
              <a:t> No serological markers have been found to be sufficiently sensitive (especially for early-stage cervical cancer) or specific for screening purposes.</a:t>
            </a:r>
            <a:endParaRPr lang="fa-IR" sz="3600" b="1" dirty="0"/>
          </a:p>
        </p:txBody>
      </p:sp>
      <p:sp>
        <p:nvSpPr>
          <p:cNvPr id="9" name="Slide Number Placeholder 8"/>
          <p:cNvSpPr>
            <a:spLocks noGrp="1"/>
          </p:cNvSpPr>
          <p:nvPr>
            <p:ph type="sldNum" sz="quarter" idx="12"/>
          </p:nvPr>
        </p:nvSpPr>
        <p:spPr/>
        <p:txBody>
          <a:bodyPr/>
          <a:lstStyle/>
          <a:p>
            <a:fld id="{E1660F1C-737A-46A6-8C98-0C6A96FB7760}" type="slidenum">
              <a:rPr lang="fa-IR" smtClean="0"/>
              <a:pPr/>
              <a:t>105</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15063290"/>
            <a:chOff x="214314" y="21972"/>
            <a:chExt cx="9691686" cy="15063290"/>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13942278"/>
            </a:xfrm>
            <a:prstGeom prst="rect">
              <a:avLst/>
            </a:prstGeom>
            <a:noFill/>
          </p:spPr>
          <p:txBody>
            <a:bodyPr wrap="square" rtlCol="1">
              <a:spAutoFit/>
            </a:bodyPr>
            <a:lstStyle/>
            <a:p>
              <a:pPr algn="l" rtl="0"/>
              <a:r>
                <a:rPr lang="en-US" sz="3600" b="1" dirty="0"/>
                <a:t>Despite the availability of HPV vaccination and its promise for the future, there are still a number of unresolved issues, and an </a:t>
              </a:r>
              <a:r>
                <a:rPr lang="en-US" sz="3600" b="1" dirty="0" smtClean="0"/>
                <a:t>effective </a:t>
              </a:r>
              <a:r>
                <a:rPr lang="en-US" sz="3600" b="1" dirty="0"/>
                <a:t>screening program will remain the cornerstone of any preventive strategy for cervical cancer for many years to come.</a:t>
              </a:r>
            </a:p>
            <a:p>
              <a:pPr algn="l"/>
              <a:r>
                <a:rPr lang="en-US" sz="3600" b="1" dirty="0"/>
                <a:t> </a:t>
              </a:r>
            </a:p>
            <a:p>
              <a:pPr algn="l"/>
              <a:endParaRPr lang="en-US" sz="3600" b="1" dirty="0"/>
            </a:p>
            <a:p>
              <a:pPr algn="l"/>
              <a:endParaRPr lang="en-US" sz="3600" b="1" dirty="0" smtClean="0"/>
            </a:p>
            <a:p>
              <a:pPr algn="l"/>
              <a:endParaRPr lang="en-US" sz="3600" b="1" dirty="0"/>
            </a:p>
            <a:p>
              <a:pPr algn="l"/>
              <a:endParaRPr lang="en-US" sz="3600" b="1" dirty="0" smtClean="0"/>
            </a:p>
            <a:p>
              <a:pPr algn="l"/>
              <a:endParaRPr lang="en-US" sz="3600" b="1" dirty="0"/>
            </a:p>
            <a:p>
              <a:pPr algn="l"/>
              <a:endParaRPr lang="en-US" sz="3600" b="1" dirty="0" smtClean="0"/>
            </a:p>
            <a:p>
              <a:pPr algn="l"/>
              <a:endParaRPr lang="en-US" sz="3600" b="1" dirty="0"/>
            </a:p>
            <a:p>
              <a:pPr algn="l"/>
              <a:endParaRPr lang="en-US" sz="3600" b="1" dirty="0"/>
            </a:p>
            <a:p>
              <a:pPr algn="l"/>
              <a:endParaRPr lang="en-US" sz="3600" b="1" dirty="0" smtClean="0"/>
            </a:p>
            <a:p>
              <a:pPr algn="l"/>
              <a:endParaRPr lang="en-US" sz="3600" b="1" dirty="0"/>
            </a:p>
            <a:p>
              <a:pPr algn="l"/>
              <a:endParaRPr lang="en-US" sz="3600" b="1" dirty="0" smtClean="0"/>
            </a:p>
            <a:p>
              <a:pPr algn="l"/>
              <a:endParaRPr lang="en-US" sz="3600" b="1" dirty="0"/>
            </a:p>
            <a:p>
              <a:pPr algn="l"/>
              <a:endParaRPr lang="en-US" sz="3600" b="1" dirty="0" smtClean="0"/>
            </a:p>
            <a:p>
              <a:pPr algn="l"/>
              <a:endParaRPr lang="en-US" sz="3600" b="1" dirty="0"/>
            </a:p>
            <a:p>
              <a:pPr algn="l"/>
              <a:endParaRPr lang="fa-IR" sz="3600" b="1" dirty="0"/>
            </a:p>
          </p:txBody>
        </p:sp>
      </p:grpSp>
      <p:sp>
        <p:nvSpPr>
          <p:cNvPr id="8" name="Slide Number Placeholder 7"/>
          <p:cNvSpPr>
            <a:spLocks noGrp="1"/>
          </p:cNvSpPr>
          <p:nvPr>
            <p:ph type="sldNum" sz="quarter" idx="12"/>
          </p:nvPr>
        </p:nvSpPr>
        <p:spPr/>
        <p:txBody>
          <a:bodyPr/>
          <a:lstStyle/>
          <a:p>
            <a:fld id="{E1660F1C-737A-46A6-8C98-0C6A96FB7760}" type="slidenum">
              <a:rPr lang="fa-IR" smtClean="0"/>
              <a:pPr/>
              <a:t>106</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r>
                <a:rPr lang="en-US" dirty="0" smtClean="0"/>
                <a:t>1</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8" name="Slide Number Placeholder 7"/>
          <p:cNvSpPr>
            <a:spLocks noGrp="1"/>
          </p:cNvSpPr>
          <p:nvPr>
            <p:ph type="sldNum" sz="quarter" idx="12"/>
          </p:nvPr>
        </p:nvSpPr>
        <p:spPr/>
        <p:txBody>
          <a:bodyPr/>
          <a:lstStyle/>
          <a:p>
            <a:fld id="{E1660F1C-737A-46A6-8C98-0C6A96FB7760}" type="slidenum">
              <a:rPr lang="fa-IR" smtClean="0"/>
              <a:pPr/>
              <a:t>107</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r>
                <a:rPr lang="en-US" dirty="0" smtClean="0"/>
                <a:t>1</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8" name="Slide Number Placeholder 7"/>
          <p:cNvSpPr>
            <a:spLocks noGrp="1"/>
          </p:cNvSpPr>
          <p:nvPr>
            <p:ph type="sldNum" sz="quarter" idx="12"/>
          </p:nvPr>
        </p:nvSpPr>
        <p:spPr/>
        <p:txBody>
          <a:bodyPr/>
          <a:lstStyle/>
          <a:p>
            <a:fld id="{E1660F1C-737A-46A6-8C98-0C6A96FB7760}" type="slidenum">
              <a:rPr lang="fa-IR" smtClean="0"/>
              <a:pPr/>
              <a:t>108</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0" y="0"/>
            <a:ext cx="9691686" cy="7407532"/>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dirty="0" smtClean="0"/>
                <a:t>z</a:t>
              </a:r>
              <a:endParaRPr lang="fa-IR" dirty="0"/>
            </a:p>
          </p:txBody>
        </p:sp>
      </p:grpSp>
      <p:sp>
        <p:nvSpPr>
          <p:cNvPr id="11" name="Rectangle 10"/>
          <p:cNvSpPr/>
          <p:nvPr/>
        </p:nvSpPr>
        <p:spPr>
          <a:xfrm>
            <a:off x="0" y="1857364"/>
            <a:ext cx="7596206" cy="5262979"/>
          </a:xfrm>
          <a:prstGeom prst="rect">
            <a:avLst/>
          </a:prstGeom>
        </p:spPr>
        <p:txBody>
          <a:bodyPr wrap="square">
            <a:spAutoFit/>
          </a:bodyPr>
          <a:lstStyle/>
          <a:p>
            <a:pPr algn="l"/>
            <a:r>
              <a:rPr lang="en-US" sz="4800" b="1" dirty="0"/>
              <a:t>CA125 is a 200-kilodalton (kd) glycoprotein recognized by the </a:t>
            </a:r>
            <a:r>
              <a:rPr lang="en-US" sz="4800" b="1" dirty="0" smtClean="0"/>
              <a:t>OC125 </a:t>
            </a:r>
            <a:r>
              <a:rPr lang="en-US" sz="4800" b="1" dirty="0"/>
              <a:t>murine monoclonal antibody and first described by Bast et al. in 1981</a:t>
            </a:r>
            <a:endParaRPr lang="fa-IR" sz="4800" b="1" dirty="0"/>
          </a:p>
        </p:txBody>
      </p:sp>
      <p:sp>
        <p:nvSpPr>
          <p:cNvPr id="8" name="Slide Number Placeholder 7"/>
          <p:cNvSpPr>
            <a:spLocks noGrp="1"/>
          </p:cNvSpPr>
          <p:nvPr>
            <p:ph type="sldNum" sz="quarter" idx="12"/>
          </p:nvPr>
        </p:nvSpPr>
        <p:spPr/>
        <p:txBody>
          <a:bodyPr/>
          <a:lstStyle/>
          <a:p>
            <a:fld id="{E1660F1C-737A-46A6-8C98-0C6A96FB7760}" type="slidenum">
              <a:rPr lang="fa-IR" smtClean="0"/>
              <a:pPr/>
              <a:t>11</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12" name="Rectangle 11"/>
          <p:cNvSpPr/>
          <p:nvPr/>
        </p:nvSpPr>
        <p:spPr>
          <a:xfrm>
            <a:off x="380968" y="1071546"/>
            <a:ext cx="7500990" cy="5078313"/>
          </a:xfrm>
          <a:prstGeom prst="rect">
            <a:avLst/>
          </a:prstGeom>
        </p:spPr>
        <p:txBody>
          <a:bodyPr wrap="square">
            <a:spAutoFit/>
          </a:bodyPr>
          <a:lstStyle/>
          <a:p>
            <a:pPr algn="l"/>
            <a:r>
              <a:rPr lang="en-US" sz="3600" b="1" i="1" dirty="0"/>
              <a:t>It is found in structures derived from the coelomic epithelium (such as endocervix, endometrium, and fallopian tube) and in tissues developed from mesothelial cells (such as pleura, pericardium, and </a:t>
            </a:r>
            <a:r>
              <a:rPr lang="en-US" sz="3600" b="1" i="1" dirty="0" smtClean="0"/>
              <a:t>peritoneum</a:t>
            </a:r>
            <a:r>
              <a:rPr lang="en-US" sz="3600" b="1" i="1" dirty="0"/>
              <a:t>It is found in structures derived from the coelomic </a:t>
            </a:r>
            <a:r>
              <a:rPr lang="en-US" sz="3600" b="1" i="1" dirty="0" smtClean="0"/>
              <a:t>epithelium, </a:t>
            </a:r>
            <a:r>
              <a:rPr lang="en-US" sz="3600" b="1" i="1" dirty="0"/>
              <a:t>and peritoneum</a:t>
            </a:r>
            <a:endParaRPr lang="fa-IR" sz="3600" b="1" dirty="0"/>
          </a:p>
        </p:txBody>
      </p:sp>
      <p:sp>
        <p:nvSpPr>
          <p:cNvPr id="9" name="Slide Number Placeholder 8"/>
          <p:cNvSpPr>
            <a:spLocks noGrp="1"/>
          </p:cNvSpPr>
          <p:nvPr>
            <p:ph type="sldNum" sz="quarter" idx="12"/>
          </p:nvPr>
        </p:nvSpPr>
        <p:spPr/>
        <p:txBody>
          <a:bodyPr/>
          <a:lstStyle/>
          <a:p>
            <a:fld id="{E1660F1C-737A-46A6-8C98-0C6A96FB7760}" type="slidenum">
              <a:rPr lang="fa-IR" smtClean="0"/>
              <a:pPr/>
              <a:t>12</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sp>
        <p:nvSpPr>
          <p:cNvPr id="12" name="Rectangle 11"/>
          <p:cNvSpPr/>
          <p:nvPr/>
        </p:nvSpPr>
        <p:spPr>
          <a:xfrm>
            <a:off x="309530" y="1142984"/>
            <a:ext cx="7500990" cy="5016758"/>
          </a:xfrm>
          <a:prstGeom prst="rect">
            <a:avLst/>
          </a:prstGeom>
        </p:spPr>
        <p:txBody>
          <a:bodyPr wrap="square">
            <a:spAutoFit/>
          </a:bodyPr>
          <a:lstStyle/>
          <a:p>
            <a:pPr algn="l"/>
            <a:r>
              <a:rPr lang="en-US" sz="4000" dirty="0"/>
              <a:t>CA125 levels in body fluids or ovarian cysts do not correlate well with serum levels. Serum concentration is a function not only of production of antigen by the tumor but also of other factors that affect its release into the circulation </a:t>
            </a:r>
            <a:endParaRPr lang="fa-IR" sz="4000" dirty="0"/>
          </a:p>
        </p:txBody>
      </p:sp>
      <p:sp>
        <p:nvSpPr>
          <p:cNvPr id="8" name="Slide Number Placeholder 7"/>
          <p:cNvSpPr>
            <a:spLocks noGrp="1"/>
          </p:cNvSpPr>
          <p:nvPr>
            <p:ph type="sldNum" sz="quarter" idx="12"/>
          </p:nvPr>
        </p:nvSpPr>
        <p:spPr/>
        <p:txBody>
          <a:bodyPr/>
          <a:lstStyle/>
          <a:p>
            <a:fld id="{E1660F1C-737A-46A6-8C98-0C6A96FB7760}" type="slidenum">
              <a:rPr lang="fa-IR" smtClean="0"/>
              <a:pPr/>
              <a:t>13</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0" y="164824"/>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0" y="3357562"/>
            <a:ext cx="7739082" cy="2862322"/>
          </a:xfrm>
          <a:prstGeom prst="rect">
            <a:avLst/>
          </a:prstGeom>
        </p:spPr>
        <p:txBody>
          <a:bodyPr wrap="square">
            <a:spAutoFit/>
          </a:bodyPr>
          <a:lstStyle/>
          <a:p>
            <a:pPr algn="l"/>
            <a:r>
              <a:rPr lang="en-US" sz="3600" b="1" dirty="0"/>
              <a:t>CA125 values can show wide variation and are influenced by age, race, menstrual cycle, pregnancy, hysterectomy, and a number of benign conditions.</a:t>
            </a:r>
            <a:r>
              <a:rPr lang="en-US" sz="3600" dirty="0"/>
              <a:t> </a:t>
            </a:r>
            <a:endParaRPr lang="fa-IR" sz="3600" dirty="0"/>
          </a:p>
        </p:txBody>
      </p:sp>
      <p:sp>
        <p:nvSpPr>
          <p:cNvPr id="10" name="Rectangle 9"/>
          <p:cNvSpPr/>
          <p:nvPr/>
        </p:nvSpPr>
        <p:spPr>
          <a:xfrm>
            <a:off x="0" y="1214422"/>
            <a:ext cx="7739083" cy="1323439"/>
          </a:xfrm>
          <a:prstGeom prst="rect">
            <a:avLst/>
          </a:prstGeom>
        </p:spPr>
        <p:txBody>
          <a:bodyPr wrap="square">
            <a:spAutoFit/>
          </a:bodyPr>
          <a:lstStyle/>
          <a:p>
            <a:pPr algn="l"/>
            <a:r>
              <a:rPr lang="en-US" sz="4000" b="1" dirty="0"/>
              <a:t>The widely adopted cutoff value of 35 U/mL </a:t>
            </a:r>
            <a:endParaRPr lang="fa-IR" sz="4000" dirty="0"/>
          </a:p>
        </p:txBody>
      </p:sp>
      <p:sp>
        <p:nvSpPr>
          <p:cNvPr id="11" name="Slide Number Placeholder 10"/>
          <p:cNvSpPr>
            <a:spLocks noGrp="1"/>
          </p:cNvSpPr>
          <p:nvPr>
            <p:ph type="sldNum" sz="quarter" idx="12"/>
          </p:nvPr>
        </p:nvSpPr>
        <p:spPr/>
        <p:txBody>
          <a:bodyPr/>
          <a:lstStyle/>
          <a:p>
            <a:fld id="{E1660F1C-737A-46A6-8C98-0C6A96FB7760}" type="slidenum">
              <a:rPr lang="fa-IR" smtClean="0"/>
              <a:pPr/>
              <a:t>14</a:t>
            </a:fld>
            <a:endParaRPr lang="fa-IR"/>
          </a:p>
        </p:txBody>
      </p:sp>
      <p:sp>
        <p:nvSpPr>
          <p:cNvPr id="12" name="Footer Placeholder 11"/>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r>
                <a:rPr lang="en-US" dirty="0" smtClean="0"/>
                <a:t>1</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8" name="Rectangle 7"/>
          <p:cNvSpPr/>
          <p:nvPr/>
        </p:nvSpPr>
        <p:spPr>
          <a:xfrm>
            <a:off x="309530" y="1142984"/>
            <a:ext cx="7500990" cy="5078313"/>
          </a:xfrm>
          <a:prstGeom prst="rect">
            <a:avLst/>
          </a:prstGeom>
        </p:spPr>
        <p:txBody>
          <a:bodyPr wrap="square">
            <a:spAutoFit/>
          </a:bodyPr>
          <a:lstStyle/>
          <a:p>
            <a:pPr algn="l"/>
            <a:r>
              <a:rPr lang="en-US" sz="5400" b="1" dirty="0"/>
              <a:t>.</a:t>
            </a:r>
            <a:r>
              <a:rPr lang="en-US" sz="5400" dirty="0"/>
              <a:t> In postmenopausal women, CA125 levels tend to be lower than in the general population, and levels below 20 U/mL have been found</a:t>
            </a:r>
            <a:endParaRPr lang="fa-IR" sz="5400" dirty="0"/>
          </a:p>
        </p:txBody>
      </p:sp>
      <p:sp>
        <p:nvSpPr>
          <p:cNvPr id="9" name="Slide Number Placeholder 8"/>
          <p:cNvSpPr>
            <a:spLocks noGrp="1"/>
          </p:cNvSpPr>
          <p:nvPr>
            <p:ph type="sldNum" sz="quarter" idx="12"/>
          </p:nvPr>
        </p:nvSpPr>
        <p:spPr/>
        <p:txBody>
          <a:bodyPr/>
          <a:lstStyle/>
          <a:p>
            <a:fld id="{E1660F1C-737A-46A6-8C98-0C6A96FB7760}" type="slidenum">
              <a:rPr lang="fa-IR" smtClean="0"/>
              <a:pPr/>
              <a:t>15</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b="1"/>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b="1"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b="1"/>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fa-IR" b="1" dirty="0"/>
            </a:p>
          </p:txBody>
        </p:sp>
      </p:grpSp>
      <p:sp>
        <p:nvSpPr>
          <p:cNvPr id="9" name="Rectangle 8"/>
          <p:cNvSpPr/>
          <p:nvPr/>
        </p:nvSpPr>
        <p:spPr>
          <a:xfrm>
            <a:off x="523844" y="1071546"/>
            <a:ext cx="7358114" cy="3416320"/>
          </a:xfrm>
          <a:prstGeom prst="rect">
            <a:avLst/>
          </a:prstGeom>
        </p:spPr>
        <p:txBody>
          <a:bodyPr wrap="square">
            <a:spAutoFit/>
          </a:bodyPr>
          <a:lstStyle/>
          <a:p>
            <a:pPr algn="l"/>
            <a:r>
              <a:rPr lang="en-US" sz="5400" dirty="0"/>
              <a:t>Levels in white women have been found to be higher than in African or Asian women </a:t>
            </a:r>
            <a:endParaRPr lang="fa-IR" sz="54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16</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r>
                <a:rPr lang="en-US" dirty="0" smtClean="0"/>
                <a:t>1</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8" name="Rectangle 7"/>
          <p:cNvSpPr/>
          <p:nvPr/>
        </p:nvSpPr>
        <p:spPr>
          <a:xfrm>
            <a:off x="309530" y="1142984"/>
            <a:ext cx="7572428" cy="4524315"/>
          </a:xfrm>
          <a:prstGeom prst="rect">
            <a:avLst/>
          </a:prstGeom>
        </p:spPr>
        <p:txBody>
          <a:bodyPr wrap="square">
            <a:spAutoFit/>
          </a:bodyPr>
          <a:lstStyle/>
          <a:p>
            <a:pPr algn="l"/>
            <a:r>
              <a:rPr lang="en-US" sz="4800" dirty="0"/>
              <a:t>Caffeine intake, hysterectomy, and smoking in </a:t>
            </a:r>
            <a:r>
              <a:rPr lang="en-US" sz="4800" dirty="0" smtClean="0"/>
              <a:t>some </a:t>
            </a:r>
            <a:r>
              <a:rPr lang="en-US" sz="4800" dirty="0"/>
              <a:t>but not all </a:t>
            </a:r>
            <a:r>
              <a:rPr lang="en-US" sz="4800" dirty="0" smtClean="0"/>
              <a:t>reports have </a:t>
            </a:r>
            <a:r>
              <a:rPr lang="en-US" sz="4800" dirty="0"/>
              <a:t>been found to be associated with lower levels of CA125 </a:t>
            </a:r>
            <a:endParaRPr lang="fa-IR" sz="4800" dirty="0"/>
          </a:p>
        </p:txBody>
      </p:sp>
      <p:sp>
        <p:nvSpPr>
          <p:cNvPr id="9" name="Slide Number Placeholder 8"/>
          <p:cNvSpPr>
            <a:spLocks noGrp="1"/>
          </p:cNvSpPr>
          <p:nvPr>
            <p:ph type="sldNum" sz="quarter" idx="12"/>
          </p:nvPr>
        </p:nvSpPr>
        <p:spPr/>
        <p:txBody>
          <a:bodyPr/>
          <a:lstStyle/>
          <a:p>
            <a:fld id="{E1660F1C-737A-46A6-8C98-0C6A96FB7760}" type="slidenum">
              <a:rPr lang="fa-IR" smtClean="0"/>
              <a:pPr/>
              <a:t>17</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0" y="50004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sp>
        <p:nvSpPr>
          <p:cNvPr id="9" name="Rectangle 8"/>
          <p:cNvSpPr/>
          <p:nvPr/>
        </p:nvSpPr>
        <p:spPr>
          <a:xfrm>
            <a:off x="0" y="5143512"/>
            <a:ext cx="7596206" cy="1323439"/>
          </a:xfrm>
          <a:prstGeom prst="rect">
            <a:avLst/>
          </a:prstGeom>
        </p:spPr>
        <p:txBody>
          <a:bodyPr wrap="square">
            <a:spAutoFit/>
          </a:bodyPr>
          <a:lstStyle/>
          <a:p>
            <a:pPr algn="l"/>
            <a:r>
              <a:rPr lang="en-US" sz="4000" dirty="0" smtClean="0"/>
              <a:t> </a:t>
            </a:r>
            <a:r>
              <a:rPr lang="en-US" sz="4000" dirty="0"/>
              <a:t>and return to normal by 10 weeks postpartum </a:t>
            </a:r>
            <a:endParaRPr lang="fa-IR" sz="4000" dirty="0"/>
          </a:p>
        </p:txBody>
      </p:sp>
      <p:sp>
        <p:nvSpPr>
          <p:cNvPr id="10" name="Rectangle 9"/>
          <p:cNvSpPr/>
          <p:nvPr/>
        </p:nvSpPr>
        <p:spPr>
          <a:xfrm>
            <a:off x="0" y="1571612"/>
            <a:ext cx="7739082" cy="3170099"/>
          </a:xfrm>
          <a:prstGeom prst="rect">
            <a:avLst/>
          </a:prstGeom>
        </p:spPr>
        <p:txBody>
          <a:bodyPr wrap="square">
            <a:spAutoFit/>
          </a:bodyPr>
          <a:lstStyle/>
          <a:p>
            <a:pPr algn="l"/>
            <a:r>
              <a:rPr lang="en-US" sz="4000" dirty="0"/>
              <a:t>. In pregnancy, peak CA125 values occur in the first trimester and </a:t>
            </a:r>
            <a:r>
              <a:rPr lang="en-US" sz="4000" dirty="0" smtClean="0"/>
              <a:t>postpartum), </a:t>
            </a:r>
            <a:r>
              <a:rPr lang="en-US" sz="4000" dirty="0"/>
              <a:t>with wide fluctuations in levels as high as </a:t>
            </a:r>
            <a:r>
              <a:rPr lang="en-US" sz="4000" dirty="0" smtClean="0"/>
              <a:t>300 U/mL</a:t>
            </a:r>
            <a:r>
              <a:rPr lang="en-US" sz="4000" dirty="0"/>
              <a:t>, being </a:t>
            </a:r>
            <a:endParaRPr lang="fa-IR" sz="4000" dirty="0"/>
          </a:p>
        </p:txBody>
      </p:sp>
      <p:sp>
        <p:nvSpPr>
          <p:cNvPr id="11" name="Slide Number Placeholder 10"/>
          <p:cNvSpPr>
            <a:spLocks noGrp="1"/>
          </p:cNvSpPr>
          <p:nvPr>
            <p:ph type="sldNum" sz="quarter" idx="12"/>
          </p:nvPr>
        </p:nvSpPr>
        <p:spPr/>
        <p:txBody>
          <a:bodyPr/>
          <a:lstStyle/>
          <a:p>
            <a:fld id="{E1660F1C-737A-46A6-8C98-0C6A96FB7760}" type="slidenum">
              <a:rPr lang="fa-IR" smtClean="0"/>
              <a:pPr/>
              <a:t>18</a:t>
            </a:fld>
            <a:endParaRPr lang="fa-IR"/>
          </a:p>
        </p:txBody>
      </p:sp>
      <p:sp>
        <p:nvSpPr>
          <p:cNvPr id="12" name="Footer Placeholder 11"/>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10" name="Rectangle 9"/>
          <p:cNvSpPr/>
          <p:nvPr/>
        </p:nvSpPr>
        <p:spPr>
          <a:xfrm>
            <a:off x="309530" y="1142984"/>
            <a:ext cx="7572428" cy="4524315"/>
          </a:xfrm>
          <a:prstGeom prst="rect">
            <a:avLst/>
          </a:prstGeom>
        </p:spPr>
        <p:txBody>
          <a:bodyPr wrap="square">
            <a:spAutoFit/>
          </a:bodyPr>
          <a:lstStyle/>
          <a:p>
            <a:pPr algn="l"/>
            <a:r>
              <a:rPr lang="en-US" sz="3600" b="1" dirty="0"/>
              <a:t>also be elevated by nongynecological diseases causing any inflammation of the peritoneum, pleura or pericardium, pancreatitis, hepatitis, cirrhosis, ascites, tuberculosis, and other malignancies such as pancreatic, breast, colon, and lung cancer</a:t>
            </a:r>
            <a:r>
              <a:rPr lang="en-US" sz="3600" dirty="0"/>
              <a:t> </a:t>
            </a:r>
            <a:endParaRPr lang="fa-IR" sz="3600" dirty="0"/>
          </a:p>
        </p:txBody>
      </p:sp>
      <p:sp>
        <p:nvSpPr>
          <p:cNvPr id="9" name="Slide Number Placeholder 8"/>
          <p:cNvSpPr>
            <a:spLocks noGrp="1"/>
          </p:cNvSpPr>
          <p:nvPr>
            <p:ph type="sldNum" sz="quarter" idx="12"/>
          </p:nvPr>
        </p:nvSpPr>
        <p:spPr/>
        <p:txBody>
          <a:bodyPr/>
          <a:lstStyle/>
          <a:p>
            <a:fld id="{E1660F1C-737A-46A6-8C98-0C6A96FB7760}" type="slidenum">
              <a:rPr lang="fa-IR" smtClean="0"/>
              <a:pPr/>
              <a:t>19</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0"/>
            <a:ext cx="9691686" cy="6715148"/>
            <a:chOff x="214314" y="0"/>
            <a:chExt cx="9691686" cy="6715148"/>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738158" y="1214422"/>
              <a:ext cx="7167578" cy="4524315"/>
            </a:xfrm>
            <a:prstGeom prst="rect">
              <a:avLst/>
            </a:prstGeom>
            <a:noFill/>
          </p:spPr>
          <p:txBody>
            <a:bodyPr wrap="square" rtlCol="1">
              <a:spAutoFit/>
            </a:bodyPr>
            <a:lstStyle/>
            <a:p>
              <a:pPr algn="ctr"/>
              <a:r>
                <a:rPr lang="en-US" sz="4800" b="1" dirty="0" smtClean="0"/>
                <a:t>In </a:t>
              </a:r>
              <a:r>
                <a:rPr lang="en-US" sz="4800" b="1" dirty="0"/>
                <a:t>the last 30 years</a:t>
              </a:r>
              <a:r>
                <a:rPr lang="en-US" sz="4800" b="1" dirty="0" smtClean="0"/>
                <a:t>,</a:t>
              </a:r>
            </a:p>
            <a:p>
              <a:pPr algn="ctr"/>
              <a:r>
                <a:rPr lang="en-US" sz="4800" b="1" dirty="0" smtClean="0"/>
                <a:t> </a:t>
              </a:r>
              <a:r>
                <a:rPr lang="en-US" sz="4800" b="1" dirty="0"/>
                <a:t>the age-standardized incidence rates of cancers in women has increased by 32% (1975-2004).</a:t>
              </a:r>
              <a:endParaRPr lang="en-US" sz="4800" b="1" dirty="0" smtClean="0"/>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2619324" y="0"/>
              <a:ext cx="7286676" cy="923330"/>
            </a:xfrm>
            <a:prstGeom prst="rect">
              <a:avLst/>
            </a:prstGeom>
            <a:noFill/>
          </p:spPr>
          <p:txBody>
            <a:bodyPr wrap="square" rtlCol="1">
              <a:spAutoFit/>
            </a:bodyPr>
            <a:lstStyle/>
            <a:p>
              <a:endParaRPr lang="fa-IR" dirty="0" smtClean="0"/>
            </a:p>
            <a:p>
              <a:endParaRPr lang="fa-IR" dirty="0"/>
            </a:p>
            <a:p>
              <a:r>
                <a:rPr lang="fa-IR" dirty="0" smtClean="0"/>
                <a:t> </a:t>
              </a:r>
              <a:endParaRPr lang="fa-IR" dirty="0"/>
            </a:p>
          </p:txBody>
        </p:sp>
      </p:grpSp>
      <p:sp>
        <p:nvSpPr>
          <p:cNvPr id="8" name="Slide Number Placeholder 7"/>
          <p:cNvSpPr>
            <a:spLocks noGrp="1"/>
          </p:cNvSpPr>
          <p:nvPr>
            <p:ph type="sldNum" sz="quarter" idx="12"/>
          </p:nvPr>
        </p:nvSpPr>
        <p:spPr/>
        <p:txBody>
          <a:bodyPr/>
          <a:lstStyle/>
          <a:p>
            <a:fld id="{E1660F1C-737A-46A6-8C98-0C6A96FB7760}" type="slidenum">
              <a:rPr lang="fa-IR" smtClean="0"/>
              <a:pPr/>
              <a:t>2</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3693319"/>
            </a:xfrm>
            <a:prstGeom prst="rect">
              <a:avLst/>
            </a:prstGeom>
            <a:noFill/>
          </p:spPr>
          <p:txBody>
            <a:bodyPr wrap="square" rtlCol="1">
              <a:spAutoFit/>
            </a:bodyPr>
            <a:lstStyle/>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380968" y="1082837"/>
            <a:ext cx="7429552" cy="5775187"/>
          </a:xfrm>
          <a:prstGeom prst="rect">
            <a:avLst/>
          </a:prstGeom>
        </p:spPr>
        <p:txBody>
          <a:bodyPr wrap="square">
            <a:spAutoFit/>
          </a:bodyPr>
          <a:lstStyle/>
          <a:p>
            <a:pPr algn="l"/>
            <a:r>
              <a:rPr lang="en-US" sz="4000" b="1" dirty="0"/>
              <a:t>elevated levels found in 50% of patients with stage I disease and more than 90% of patients with stage II to IV disease</a:t>
            </a:r>
            <a:r>
              <a:rPr lang="en-US" sz="4000" dirty="0"/>
              <a:t> </a:t>
            </a:r>
            <a:r>
              <a:rPr lang="en-US" sz="4000" b="1" dirty="0" smtClean="0"/>
              <a:t>CA125 </a:t>
            </a:r>
            <a:r>
              <a:rPr lang="en-US" sz="4000" b="1" dirty="0"/>
              <a:t>levels are less frequently elevated in mucinous and borderline tumors compared to serous tumors</a:t>
            </a:r>
            <a:r>
              <a:rPr lang="en-US" sz="4000" dirty="0"/>
              <a:t> </a:t>
            </a:r>
            <a:endParaRPr lang="fa-IR" sz="40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20</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sp>
        <p:nvSpPr>
          <p:cNvPr id="11" name="Rectangle 10"/>
          <p:cNvSpPr/>
          <p:nvPr/>
        </p:nvSpPr>
        <p:spPr>
          <a:xfrm>
            <a:off x="1309662" y="2928934"/>
            <a:ext cx="5609228" cy="923330"/>
          </a:xfrm>
          <a:prstGeom prst="rect">
            <a:avLst/>
          </a:prstGeom>
          <a:noFill/>
        </p:spPr>
        <p:txBody>
          <a:bodyPr wrap="none" lIns="91440" tIns="45720" rIns="91440" bIns="45720">
            <a:spAutoFit/>
          </a:bodyPr>
          <a:lstStyle/>
          <a:p>
            <a:pPr algn="ct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Panel </a:t>
            </a:r>
            <a:r>
              <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of </a:t>
            </a: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Markers</a:t>
            </a:r>
            <a:endParaRPr lang="fa-IR"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8" name="Slide Number Placeholder 7"/>
          <p:cNvSpPr>
            <a:spLocks noGrp="1"/>
          </p:cNvSpPr>
          <p:nvPr>
            <p:ph type="sldNum" sz="quarter" idx="12"/>
          </p:nvPr>
        </p:nvSpPr>
        <p:spPr/>
        <p:txBody>
          <a:bodyPr/>
          <a:lstStyle/>
          <a:p>
            <a:fld id="{E1660F1C-737A-46A6-8C98-0C6A96FB7760}" type="slidenum">
              <a:rPr lang="fa-IR" smtClean="0"/>
              <a:pPr/>
              <a:t>21</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10" name="Rectangle 9"/>
          <p:cNvSpPr/>
          <p:nvPr/>
        </p:nvSpPr>
        <p:spPr>
          <a:xfrm>
            <a:off x="238092" y="1142984"/>
            <a:ext cx="7643866" cy="5016758"/>
          </a:xfrm>
          <a:prstGeom prst="rect">
            <a:avLst/>
          </a:prstGeom>
        </p:spPr>
        <p:txBody>
          <a:bodyPr wrap="square">
            <a:spAutoFit/>
          </a:bodyPr>
          <a:lstStyle/>
          <a:p>
            <a:pPr algn="l"/>
            <a:r>
              <a:rPr lang="en-US" sz="4000" b="1" dirty="0"/>
              <a:t>One option of improving diagnostic accuracy is using a combination or panel of markers rather than a single biomarker. However, increased sensitivity obtained is often associated with decreased specificity.</a:t>
            </a:r>
            <a:r>
              <a:rPr lang="en-US" sz="4000" dirty="0"/>
              <a:t> </a:t>
            </a:r>
            <a:endParaRPr lang="fa-IR" sz="4000" dirty="0"/>
          </a:p>
        </p:txBody>
      </p:sp>
      <p:sp>
        <p:nvSpPr>
          <p:cNvPr id="9" name="Slide Number Placeholder 8"/>
          <p:cNvSpPr>
            <a:spLocks noGrp="1"/>
          </p:cNvSpPr>
          <p:nvPr>
            <p:ph type="sldNum" sz="quarter" idx="12"/>
          </p:nvPr>
        </p:nvSpPr>
        <p:spPr/>
        <p:txBody>
          <a:bodyPr/>
          <a:lstStyle/>
          <a:p>
            <a:fld id="{E1660F1C-737A-46A6-8C98-0C6A96FB7760}" type="slidenum">
              <a:rPr lang="fa-IR" smtClean="0"/>
              <a:pPr/>
              <a:t>22</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b="1"/>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b="1"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b="1"/>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fa-IR" b="1" dirty="0"/>
            </a:p>
          </p:txBody>
        </p:sp>
      </p:grpSp>
      <p:sp>
        <p:nvSpPr>
          <p:cNvPr id="9" name="Rectangle 8"/>
          <p:cNvSpPr/>
          <p:nvPr/>
        </p:nvSpPr>
        <p:spPr>
          <a:xfrm>
            <a:off x="309530" y="1214422"/>
            <a:ext cx="7119970" cy="5016758"/>
          </a:xfrm>
          <a:prstGeom prst="rect">
            <a:avLst/>
          </a:prstGeom>
        </p:spPr>
        <p:txBody>
          <a:bodyPr wrap="square">
            <a:spAutoFit/>
          </a:bodyPr>
          <a:lstStyle/>
          <a:p>
            <a:pPr algn="l"/>
            <a:r>
              <a:rPr lang="en-US" sz="4000" b="1" dirty="0" smtClean="0"/>
              <a:t> </a:t>
            </a:r>
            <a:r>
              <a:rPr lang="en-US" sz="4000" b="1" dirty="0"/>
              <a:t>A panel of eight different markers—CA125, M-CSF, OVX1, lipid-associated sialic acid (LASA), CA15-3, CA72-4, CA19-9, and CA54/61—improved the sensitivity for discriminating malignant from benign pelvic masses </a:t>
            </a:r>
            <a:endParaRPr lang="fa-IR" sz="4000" b="1"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23</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238092" y="1142984"/>
            <a:ext cx="7643866" cy="4832092"/>
          </a:xfrm>
          <a:prstGeom prst="rect">
            <a:avLst/>
          </a:prstGeom>
        </p:spPr>
        <p:txBody>
          <a:bodyPr wrap="square">
            <a:spAutoFit/>
          </a:bodyPr>
          <a:lstStyle/>
          <a:p>
            <a:pPr algn="l"/>
            <a:r>
              <a:rPr lang="en-US" sz="4400" dirty="0" smtClean="0"/>
              <a:t> </a:t>
            </a:r>
            <a:r>
              <a:rPr lang="en-US" sz="4400" b="1" dirty="0"/>
              <a:t>a preliminary report using a panel of six markers (leptin, prolactin, osteopontin, macrophage inhibitory factor, IGF-2, and CA125 ) found proved sensitivity and specificity over CA125 </a:t>
            </a:r>
            <a:endParaRPr lang="fa-IR" sz="44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24</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238092" y="1071546"/>
            <a:ext cx="7643866" cy="3785652"/>
          </a:xfrm>
          <a:prstGeom prst="rect">
            <a:avLst/>
          </a:prstGeom>
        </p:spPr>
        <p:txBody>
          <a:bodyPr wrap="square">
            <a:spAutoFit/>
          </a:bodyPr>
          <a:lstStyle/>
          <a:p>
            <a:pPr algn="l"/>
            <a:r>
              <a:rPr lang="en-US" sz="4800" dirty="0" smtClean="0"/>
              <a:t>Immunohistochemical </a:t>
            </a:r>
            <a:r>
              <a:rPr lang="en-US" sz="4800" dirty="0"/>
              <a:t>data suggested that HE4 and mesothelin may be discriminatory in CA125-negative cancers </a:t>
            </a:r>
            <a:endParaRPr lang="fa-IR" sz="48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25</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b="1"/>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b="1"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b="1"/>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fa-IR" b="1" dirty="0"/>
            </a:p>
          </p:txBody>
        </p:sp>
      </p:grpSp>
      <p:sp>
        <p:nvSpPr>
          <p:cNvPr id="9" name="Rectangle 8"/>
          <p:cNvSpPr/>
          <p:nvPr/>
        </p:nvSpPr>
        <p:spPr>
          <a:xfrm>
            <a:off x="238092" y="1142984"/>
            <a:ext cx="7572428" cy="4524315"/>
          </a:xfrm>
          <a:prstGeom prst="rect">
            <a:avLst/>
          </a:prstGeom>
        </p:spPr>
        <p:txBody>
          <a:bodyPr wrap="square">
            <a:spAutoFit/>
          </a:bodyPr>
          <a:lstStyle/>
          <a:p>
            <a:pPr algn="l"/>
            <a:r>
              <a:rPr lang="en-US" sz="3600" b="1" dirty="0"/>
              <a:t>the addition of HE4 to CA125 without the use of ultrasound increased sensitivity to 76.4% at a specificity of 90% and 81% at a specificity of 90%. HE4 was found to be the single most sensitive marker and also improved detection of early stage disease </a:t>
            </a:r>
            <a:endParaRPr lang="fa-IR" sz="3600" b="1"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26</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0" y="642918"/>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b="1"/>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b="1"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b="1"/>
            </a:p>
          </p:txBody>
        </p:sp>
      </p:grpSp>
      <p:sp>
        <p:nvSpPr>
          <p:cNvPr id="9" name="TextBox 8"/>
          <p:cNvSpPr txBox="1"/>
          <p:nvPr/>
        </p:nvSpPr>
        <p:spPr>
          <a:xfrm>
            <a:off x="309530" y="1763930"/>
            <a:ext cx="7286676" cy="15050274"/>
          </a:xfrm>
          <a:prstGeom prst="rect">
            <a:avLst/>
          </a:prstGeom>
          <a:noFill/>
        </p:spPr>
        <p:txBody>
          <a:bodyPr wrap="square" rtlCol="1">
            <a:spAutoFit/>
          </a:bodyPr>
          <a:lstStyle/>
          <a:p>
            <a:pPr algn="l"/>
            <a:r>
              <a:rPr lang="en-US" sz="3600" b="1" dirty="0"/>
              <a:t>The addition of HE4 may hold more promise in premenopausal women because it is elevated in ovarian cancer and not as frequently elevated in benign conditions commonly found in younger women. Further investigation of these markers in serum is underway.</a:t>
            </a:r>
          </a:p>
          <a:p>
            <a:endParaRPr lang="en-US" sz="3600" b="1" dirty="0" smtClean="0"/>
          </a:p>
          <a:p>
            <a:endParaRPr lang="en-US" sz="3600" b="1" dirty="0"/>
          </a:p>
          <a:p>
            <a:endParaRPr lang="en-US" sz="3600" b="1" dirty="0" smtClean="0"/>
          </a:p>
          <a:p>
            <a:endParaRPr lang="en-US" sz="3600" b="1" dirty="0"/>
          </a:p>
          <a:p>
            <a:endParaRPr lang="en-US" sz="3600" b="1" dirty="0" smtClean="0"/>
          </a:p>
          <a:p>
            <a:endParaRPr lang="en-US" sz="3600" b="1" dirty="0"/>
          </a:p>
          <a:p>
            <a:endParaRPr lang="en-US" sz="3600" b="1" dirty="0" smtClean="0"/>
          </a:p>
          <a:p>
            <a:endParaRPr lang="en-US" sz="3600" b="1" dirty="0"/>
          </a:p>
          <a:p>
            <a:endParaRPr lang="en-US" sz="3600" b="1" dirty="0" smtClean="0"/>
          </a:p>
          <a:p>
            <a:endParaRPr lang="en-US" sz="3600" b="1" dirty="0"/>
          </a:p>
          <a:p>
            <a:endParaRPr lang="en-US" sz="3600" b="1" dirty="0"/>
          </a:p>
          <a:p>
            <a:endParaRPr lang="en-US" sz="3600" b="1" dirty="0" smtClean="0"/>
          </a:p>
          <a:p>
            <a:endParaRPr lang="en-US" sz="3600" b="1" dirty="0"/>
          </a:p>
          <a:p>
            <a:endParaRPr lang="en-US" sz="3600" b="1" dirty="0" smtClean="0"/>
          </a:p>
          <a:p>
            <a:endParaRPr lang="en-US" sz="3600" b="1" dirty="0"/>
          </a:p>
          <a:p>
            <a:endParaRPr lang="en-US" sz="3600" b="1" dirty="0" smtClean="0"/>
          </a:p>
          <a:p>
            <a:endParaRPr lang="en-US" sz="3600" b="1" dirty="0"/>
          </a:p>
          <a:p>
            <a:endParaRPr lang="fa-IR" sz="3600" b="1" dirty="0"/>
          </a:p>
        </p:txBody>
      </p:sp>
      <p:sp>
        <p:nvSpPr>
          <p:cNvPr id="8" name="Slide Number Placeholder 7"/>
          <p:cNvSpPr>
            <a:spLocks noGrp="1"/>
          </p:cNvSpPr>
          <p:nvPr>
            <p:ph type="sldNum" sz="quarter" idx="12"/>
          </p:nvPr>
        </p:nvSpPr>
        <p:spPr/>
        <p:txBody>
          <a:bodyPr/>
          <a:lstStyle/>
          <a:p>
            <a:fld id="{E1660F1C-737A-46A6-8C98-0C6A96FB7760}" type="slidenum">
              <a:rPr lang="fa-IR" smtClean="0"/>
              <a:pPr/>
              <a:t>27</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12293301"/>
            <a:chOff x="214314" y="21972"/>
            <a:chExt cx="9691686" cy="12293301"/>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11172289"/>
            </a:xfrm>
            <a:prstGeom prst="rect">
              <a:avLst/>
            </a:prstGeom>
            <a:noFill/>
          </p:spPr>
          <p:txBody>
            <a:bodyPr wrap="square" rtlCol="1">
              <a:spAutoFit/>
            </a:bodyPr>
            <a:lstStyle/>
            <a:p>
              <a:r>
                <a:rPr lang="en-US" sz="2400" dirty="0" smtClean="0"/>
                <a:t>compared to CA125 and to be of particular value in detecting Human epididymis protein 4 (HE4) is a glycoprotein in the epithelial cells of the epididymis. Increased HE4 serum levels and expression of the HE4 </a:t>
              </a:r>
              <a:r>
                <a:rPr lang="en-US" sz="2400" i="1" dirty="0" smtClean="0"/>
                <a:t>WAP four-disulfide core domain 2 (WFCD2)</a:t>
              </a:r>
              <a:r>
                <a:rPr lang="en-US" sz="2400" dirty="0" smtClean="0"/>
                <a:t> gene has been found to occur in ovarian cancer). It may also be increased in lung, pancreatic, breast, and transitional cell cancers). Initial reports suggest that it is a </a:t>
              </a:r>
              <a:r>
                <a:rPr lang="en-US" sz="2400" b="1" dirty="0" smtClean="0"/>
                <a:t>promising new marker.</a:t>
              </a:r>
              <a:r>
                <a:rPr lang="en-US" sz="2400" dirty="0" smtClean="0"/>
                <a:t> It was found to have higher specificity early stage disease </a:t>
              </a:r>
              <a:r>
                <a:rPr lang="en-US" sz="2400" b="1" dirty="0" smtClean="0"/>
                <a:t>A combination of HE4 and CA125 was recently found to increase sensitivity while maintaining specificity</a:t>
              </a:r>
              <a:r>
                <a:rPr lang="en-US" sz="2400" dirty="0" smtClean="0"/>
                <a:t>.</a:t>
              </a:r>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fa-IR" sz="2400" dirty="0"/>
            </a:p>
          </p:txBody>
        </p:sp>
      </p:grpSp>
      <p:sp>
        <p:nvSpPr>
          <p:cNvPr id="8" name="Slide Number Placeholder 7"/>
          <p:cNvSpPr>
            <a:spLocks noGrp="1"/>
          </p:cNvSpPr>
          <p:nvPr>
            <p:ph type="sldNum" sz="quarter" idx="12"/>
          </p:nvPr>
        </p:nvSpPr>
        <p:spPr/>
        <p:txBody>
          <a:bodyPr/>
          <a:lstStyle/>
          <a:p>
            <a:fld id="{E1660F1C-737A-46A6-8C98-0C6A96FB7760}" type="slidenum">
              <a:rPr lang="fa-IR" smtClean="0"/>
              <a:pPr/>
              <a:t>28</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latin typeface="Times New Roman"/>
                  <a:ea typeface="Times New Roman"/>
                  <a:cs typeface="B Lotus"/>
                </a:rPr>
                <a:t>CA72-4 or TAG 72</a:t>
              </a:r>
              <a:endParaRPr lang="en-US" dirty="0" smtClean="0">
                <a:latin typeface="SuperFrench"/>
                <a:ea typeface="Calibri"/>
                <a:cs typeface="B Lotus"/>
              </a:endParaRPr>
            </a:p>
            <a:p>
              <a:pPr algn="ctr"/>
              <a:endParaRPr lang="fa-IR" dirty="0"/>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309530" y="1071546"/>
            <a:ext cx="7500990" cy="5154681"/>
          </a:xfrm>
          <a:prstGeom prst="rect">
            <a:avLst/>
          </a:prstGeom>
        </p:spPr>
        <p:txBody>
          <a:bodyPr wrap="square">
            <a:spAutoFit/>
          </a:bodyPr>
          <a:lstStyle/>
          <a:p>
            <a:pPr algn="l" rtl="0">
              <a:lnSpc>
                <a:spcPct val="115000"/>
              </a:lnSpc>
              <a:spcAft>
                <a:spcPts val="1000"/>
              </a:spcAft>
            </a:pPr>
            <a:r>
              <a:rPr lang="en-US" sz="2400" b="1" dirty="0" smtClean="0">
                <a:latin typeface="Times New Roman"/>
                <a:ea typeface="Times New Roman"/>
                <a:cs typeface="B Lotus"/>
              </a:rPr>
              <a:t>Cancer antigen 72-4 or tumor-associated glycoprotein 72</a:t>
            </a:r>
            <a:r>
              <a:rPr lang="en-US" sz="2400" dirty="0" smtClean="0">
                <a:latin typeface="Times New Roman"/>
                <a:ea typeface="Times New Roman"/>
                <a:cs typeface="B Lotus"/>
              </a:rPr>
              <a:t> (TAG 72) is a glycoprotein surface antigen found in colon, gastric, and ovarian cancer Levels are elevated in 50%-67% of ovarian cancers with </a:t>
            </a:r>
            <a:r>
              <a:rPr lang="en-US" sz="2400" b="1" dirty="0" smtClean="0">
                <a:latin typeface="Times New Roman"/>
                <a:ea typeface="Times New Roman"/>
                <a:cs typeface="B Lotus"/>
              </a:rPr>
              <a:t>a better sensitivity than CA125 for mucinous tumors</a:t>
            </a:r>
            <a:r>
              <a:rPr lang="en-US" sz="2400" dirty="0" smtClean="0">
                <a:latin typeface="Times New Roman"/>
                <a:ea typeface="Times New Roman"/>
                <a:cs typeface="B Lotus"/>
              </a:rPr>
              <a:t>. CA72-4 has high specificity for ovarian malignancy and, </a:t>
            </a:r>
            <a:r>
              <a:rPr lang="en-US" sz="2400" b="1" dirty="0" smtClean="0">
                <a:latin typeface="Times New Roman"/>
                <a:ea typeface="Times New Roman"/>
                <a:cs typeface="B Lotus"/>
              </a:rPr>
              <a:t>in combination with CA125, may increase discriminatory ability</a:t>
            </a:r>
            <a:r>
              <a:rPr lang="en-US" sz="2400" dirty="0" smtClean="0">
                <a:latin typeface="Times New Roman"/>
                <a:ea typeface="Times New Roman"/>
                <a:cs typeface="B Lotus"/>
              </a:rPr>
              <a:t>, though reports are slightly conflicting on the impact on sensitivity . The combination of CA125II, CA72-4, and M-CSF significantly increased preoperative sensitivity for early stage disease (from 45% with CA125II alone to 70%) while maintaining 98% specificity</a:t>
            </a:r>
            <a:endParaRPr lang="en-US" sz="2400" dirty="0">
              <a:latin typeface="SuperFrench"/>
              <a:ea typeface="Calibri"/>
              <a:cs typeface="B Lotus"/>
            </a:endParaRPr>
          </a:p>
        </p:txBody>
      </p:sp>
      <p:sp>
        <p:nvSpPr>
          <p:cNvPr id="10" name="Slide Number Placeholder 9"/>
          <p:cNvSpPr>
            <a:spLocks noGrp="1"/>
          </p:cNvSpPr>
          <p:nvPr>
            <p:ph type="sldNum" sz="quarter" idx="12"/>
          </p:nvPr>
        </p:nvSpPr>
        <p:spPr/>
        <p:txBody>
          <a:bodyPr/>
          <a:lstStyle/>
          <a:p>
            <a:fld id="{E1660F1C-737A-46A6-8C98-0C6A96FB7760}" type="slidenum">
              <a:rPr lang="fa-IR" smtClean="0"/>
              <a:pPr/>
              <a:t>29</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endParaRPr lang="en-US" dirty="0" smtClean="0"/>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sp>
        <p:nvSpPr>
          <p:cNvPr id="12" name="Rectangle 11"/>
          <p:cNvSpPr/>
          <p:nvPr/>
        </p:nvSpPr>
        <p:spPr>
          <a:xfrm>
            <a:off x="833426" y="1099497"/>
            <a:ext cx="6977094" cy="4401205"/>
          </a:xfrm>
          <a:prstGeom prst="rect">
            <a:avLst/>
          </a:prstGeom>
        </p:spPr>
        <p:txBody>
          <a:bodyPr wrap="square">
            <a:spAutoFit/>
          </a:bodyPr>
          <a:lstStyle/>
          <a:p>
            <a:pPr algn="l"/>
            <a:r>
              <a:rPr lang="en-US" sz="4000" b="1" dirty="0"/>
              <a:t>Among the established strategies for combating cancer in the twenty-first century is screening the asymptomatic population for premalignant conditions and early stage disease</a:t>
            </a:r>
            <a:endParaRPr lang="fa-IR" sz="4000" b="1" dirty="0"/>
          </a:p>
        </p:txBody>
      </p:sp>
      <p:sp>
        <p:nvSpPr>
          <p:cNvPr id="8" name="Slide Number Placeholder 7"/>
          <p:cNvSpPr>
            <a:spLocks noGrp="1"/>
          </p:cNvSpPr>
          <p:nvPr>
            <p:ph type="sldNum" sz="quarter" idx="12"/>
          </p:nvPr>
        </p:nvSpPr>
        <p:spPr/>
        <p:txBody>
          <a:bodyPr/>
          <a:lstStyle/>
          <a:p>
            <a:fld id="{E1660F1C-737A-46A6-8C98-0C6A96FB7760}" type="slidenum">
              <a:rPr lang="fa-IR" smtClean="0"/>
              <a:pPr/>
              <a:t>3</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89598"/>
            </a:xfrm>
            <a:prstGeom prst="rect">
              <a:avLst/>
            </a:prstGeom>
            <a:noFill/>
          </p:spPr>
          <p:txBody>
            <a:bodyPr wrap="square" rtlCol="1">
              <a:spAutoFit/>
            </a:bodyPr>
            <a:lstStyle/>
            <a:p>
              <a:pPr algn="l" rtl="0">
                <a:lnSpc>
                  <a:spcPct val="115000"/>
                </a:lnSpc>
                <a:spcAft>
                  <a:spcPts val="1000"/>
                </a:spcAft>
              </a:pPr>
              <a:r>
                <a:rPr lang="en-US" sz="2800" dirty="0" smtClean="0">
                  <a:latin typeface="Times New Roman"/>
                  <a:ea typeface="Times New Roman"/>
                  <a:cs typeface="B Lotus"/>
                </a:rPr>
                <a:t>A number of cytokines have been evaluated as potential tumor markers in ovarian cancers.</a:t>
              </a:r>
              <a:endParaRPr lang="en-US" sz="2800" dirty="0" smtClean="0">
                <a:latin typeface="SuperFrench"/>
                <a:ea typeface="Calibri"/>
                <a:cs typeface="B Lotus"/>
              </a:endParaRPr>
            </a:p>
            <a:p>
              <a:pPr algn="l"/>
              <a:endParaRPr lang="en-US" sz="2800" dirty="0"/>
            </a:p>
            <a:p>
              <a:pPr algn="l"/>
              <a:endParaRPr lang="en-US" sz="2800" dirty="0" smtClean="0"/>
            </a:p>
            <a:p>
              <a:pPr algn="l"/>
              <a:r>
                <a:rPr lang="en-US" sz="2800" b="1" dirty="0" smtClean="0">
                  <a:latin typeface="Times New Roman"/>
                  <a:ea typeface="Times New Roman"/>
                  <a:cs typeface="B Lotus"/>
                </a:rPr>
                <a:t>Macrophage-colony stimulating factor</a:t>
              </a:r>
              <a:r>
                <a:rPr lang="en-US" sz="2800" dirty="0" smtClean="0">
                  <a:latin typeface="Times New Roman"/>
                  <a:ea typeface="Times New Roman"/>
                  <a:cs typeface="B Lotus"/>
                </a:rPr>
                <a:t> appears to be a marker of high specificity, with levels correlating to stage. When combined with other markers, it may have a role in early detection. M-CSF may also be sensitive and specific for malignant germ-cell tumors of the ovary, especially dysgerminoma</a:t>
              </a:r>
              <a:endParaRPr lang="fa-IR" sz="2800" dirty="0"/>
            </a:p>
          </p:txBody>
        </p:sp>
      </p:grpSp>
      <p:sp>
        <p:nvSpPr>
          <p:cNvPr id="9" name="Rectangle 8"/>
          <p:cNvSpPr/>
          <p:nvPr/>
        </p:nvSpPr>
        <p:spPr>
          <a:xfrm>
            <a:off x="8210040" y="1428736"/>
            <a:ext cx="1172116" cy="369332"/>
          </a:xfrm>
          <a:prstGeom prst="rect">
            <a:avLst/>
          </a:prstGeom>
        </p:spPr>
        <p:txBody>
          <a:bodyPr wrap="none">
            <a:spAutoFit/>
          </a:bodyPr>
          <a:lstStyle/>
          <a:p>
            <a:r>
              <a:rPr lang="en-US" b="1" dirty="0" smtClean="0">
                <a:latin typeface="Times New Roman"/>
                <a:ea typeface="Times New Roman"/>
                <a:cs typeface="B Lotus"/>
              </a:rPr>
              <a:t>Cytokines</a:t>
            </a:r>
            <a:endParaRPr lang="fa-IR"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30</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17463947"/>
            <a:chOff x="214314" y="21972"/>
            <a:chExt cx="9691686" cy="17463947"/>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16342935"/>
            </a:xfrm>
            <a:prstGeom prst="rect">
              <a:avLst/>
            </a:prstGeom>
            <a:noFill/>
          </p:spPr>
          <p:txBody>
            <a:bodyPr wrap="square" rtlCol="1">
              <a:spAutoFit/>
            </a:bodyPr>
            <a:lstStyle/>
            <a:p>
              <a:pPr algn="l"/>
              <a:r>
                <a:rPr lang="en-US" sz="4800" b="1" dirty="0" smtClean="0"/>
                <a:t>Immunosuppressive acidic protein</a:t>
              </a:r>
              <a:r>
                <a:rPr lang="en-US" sz="4800" dirty="0" smtClean="0"/>
                <a:t> may be useful in differentiating early stage disease</a:t>
              </a:r>
            </a:p>
            <a:p>
              <a:pPr algn="l"/>
              <a:endParaRPr lang="en-US" sz="4800" dirty="0" smtClean="0"/>
            </a:p>
            <a:p>
              <a:pPr algn="l"/>
              <a:endParaRPr lang="en-US" sz="4800" dirty="0"/>
            </a:p>
            <a:p>
              <a:pPr algn="l"/>
              <a:endParaRPr lang="en-US" sz="4800" dirty="0" smtClean="0"/>
            </a:p>
            <a:p>
              <a:pPr algn="l"/>
              <a:endParaRPr lang="en-US" sz="4800" dirty="0"/>
            </a:p>
            <a:p>
              <a:pPr algn="l"/>
              <a:endParaRPr lang="en-US" sz="4800" dirty="0" smtClean="0"/>
            </a:p>
            <a:p>
              <a:pPr algn="l"/>
              <a:endParaRPr lang="en-US" sz="4800" dirty="0"/>
            </a:p>
            <a:p>
              <a:pPr algn="l"/>
              <a:endParaRPr lang="en-US" sz="4800" dirty="0" smtClean="0"/>
            </a:p>
            <a:p>
              <a:pPr algn="l"/>
              <a:endParaRPr lang="en-US" sz="4800" dirty="0"/>
            </a:p>
            <a:p>
              <a:pPr algn="l"/>
              <a:endParaRPr lang="en-US" sz="4800" dirty="0" smtClean="0"/>
            </a:p>
            <a:p>
              <a:pPr algn="l"/>
              <a:endParaRPr lang="en-US" sz="4800" dirty="0"/>
            </a:p>
            <a:p>
              <a:pPr algn="l"/>
              <a:endParaRPr lang="en-US" sz="4800" dirty="0"/>
            </a:p>
            <a:p>
              <a:pPr algn="l"/>
              <a:endParaRPr lang="en-US" sz="4800" dirty="0" smtClean="0"/>
            </a:p>
            <a:p>
              <a:pPr algn="l"/>
              <a:endParaRPr lang="en-US" sz="4800" dirty="0"/>
            </a:p>
            <a:p>
              <a:pPr algn="l"/>
              <a:endParaRPr lang="en-US" sz="4800" dirty="0" smtClean="0"/>
            </a:p>
            <a:p>
              <a:pPr algn="l"/>
              <a:endParaRPr lang="en-US" sz="4800" dirty="0"/>
            </a:p>
            <a:p>
              <a:pPr algn="l"/>
              <a:endParaRPr lang="en-US" sz="4800" dirty="0" smtClean="0"/>
            </a:p>
            <a:p>
              <a:pPr algn="l"/>
              <a:endParaRPr lang="en-US" sz="4800" dirty="0"/>
            </a:p>
            <a:p>
              <a:pPr algn="l"/>
              <a:endParaRPr lang="fa-IR" sz="4800" dirty="0"/>
            </a:p>
          </p:txBody>
        </p:sp>
      </p:grpSp>
      <p:sp>
        <p:nvSpPr>
          <p:cNvPr id="8" name="Slide Number Placeholder 7"/>
          <p:cNvSpPr>
            <a:spLocks noGrp="1"/>
          </p:cNvSpPr>
          <p:nvPr>
            <p:ph type="sldNum" sz="quarter" idx="12"/>
          </p:nvPr>
        </p:nvSpPr>
        <p:spPr/>
        <p:txBody>
          <a:bodyPr/>
          <a:lstStyle/>
          <a:p>
            <a:fld id="{E1660F1C-737A-46A6-8C98-0C6A96FB7760}" type="slidenum">
              <a:rPr lang="fa-IR" smtClean="0"/>
              <a:pPr/>
              <a:t>31</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309530" y="1071546"/>
            <a:ext cx="7500990" cy="4832092"/>
          </a:xfrm>
          <a:prstGeom prst="rect">
            <a:avLst/>
          </a:prstGeom>
        </p:spPr>
        <p:txBody>
          <a:bodyPr wrap="square">
            <a:spAutoFit/>
          </a:bodyPr>
          <a:lstStyle/>
          <a:p>
            <a:pPr algn="l"/>
            <a:r>
              <a:rPr lang="en-US" sz="4400" b="1" dirty="0"/>
              <a:t>Soluble interleukin-2 receptor</a:t>
            </a:r>
            <a:r>
              <a:rPr lang="en-US" sz="4400" dirty="0"/>
              <a:t> is elevated in patients with advanced ovarian cancer </a:t>
            </a:r>
            <a:r>
              <a:rPr lang="en-US" sz="4400" dirty="0" smtClean="0"/>
              <a:t>though </a:t>
            </a:r>
            <a:r>
              <a:rPr lang="en-US" sz="4400" dirty="0"/>
              <a:t>reports on its utility as a discriminatory marker are </a:t>
            </a:r>
            <a:r>
              <a:rPr lang="en-US" sz="4400" dirty="0" smtClean="0"/>
              <a:t>conflicting</a:t>
            </a:r>
            <a:endParaRPr lang="fa-IR" sz="44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32</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3693319"/>
            </a:xfrm>
            <a:prstGeom prst="rect">
              <a:avLst/>
            </a:prstGeom>
            <a:noFill/>
          </p:spPr>
          <p:txBody>
            <a:bodyPr wrap="square" rtlCol="1">
              <a:spAutoFit/>
            </a:bodyPr>
            <a:lstStyle/>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309530" y="1071546"/>
            <a:ext cx="7500990" cy="4832092"/>
          </a:xfrm>
          <a:prstGeom prst="rect">
            <a:avLst/>
          </a:prstGeom>
        </p:spPr>
        <p:txBody>
          <a:bodyPr wrap="square">
            <a:spAutoFit/>
          </a:bodyPr>
          <a:lstStyle/>
          <a:p>
            <a:pPr algn="l"/>
            <a:r>
              <a:rPr lang="en-US" sz="4400" dirty="0"/>
              <a:t>Assay of </a:t>
            </a:r>
            <a:r>
              <a:rPr lang="en-US" sz="4400" b="1" dirty="0"/>
              <a:t>soluble receptors of tumor necrosis factor (TNF)</a:t>
            </a:r>
            <a:r>
              <a:rPr lang="en-US" sz="4400" dirty="0"/>
              <a:t>—serum 55 kd and 75 kd TNFr—might have potential clinical value in detection, monitoring, and prognostic prediction </a:t>
            </a:r>
            <a:endParaRPr lang="fa-IR" sz="44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33</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977438" cy="14570848"/>
            <a:chOff x="214314" y="21972"/>
            <a:chExt cx="9977438" cy="14570848"/>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8167710" y="928670"/>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latin typeface="Times New Roman"/>
                  <a:ea typeface="Times New Roman"/>
                  <a:cs typeface="B Lotus"/>
                </a:rPr>
                <a:t>Prostasin</a:t>
              </a:r>
              <a:endParaRPr lang="en-US" dirty="0" smtClean="0">
                <a:latin typeface="SuperFrench"/>
                <a:ea typeface="Calibri"/>
                <a:cs typeface="B Lotus"/>
              </a:endParaRPr>
            </a:p>
            <a:p>
              <a:pPr algn="ctr"/>
              <a:endParaRPr lang="fa-IR" dirty="0"/>
            </a:p>
          </p:txBody>
        </p:sp>
        <p:sp>
          <p:nvSpPr>
            <p:cNvPr id="56" name="TextBox 55"/>
            <p:cNvSpPr txBox="1"/>
            <p:nvPr/>
          </p:nvSpPr>
          <p:spPr>
            <a:xfrm>
              <a:off x="523844" y="1142984"/>
              <a:ext cx="7286676" cy="13449836"/>
            </a:xfrm>
            <a:prstGeom prst="rect">
              <a:avLst/>
            </a:prstGeom>
            <a:noFill/>
          </p:spPr>
          <p:txBody>
            <a:bodyPr wrap="square" rtlCol="1">
              <a:spAutoFit/>
            </a:bodyPr>
            <a:lstStyle/>
            <a:p>
              <a:pPr algn="l"/>
              <a:r>
                <a:rPr lang="en-US" sz="2800" dirty="0" smtClean="0">
                  <a:latin typeface="Times New Roman"/>
                  <a:ea typeface="Times New Roman"/>
                  <a:cs typeface="B Lotus"/>
                </a:rPr>
                <a:t>Prostasin is a serine protease that is normally present in prostatic secretions). Overexpression of the prostasin gene was found to occur in ovarian cancer using gene expression profiling by cDNA microarrays and real-time quantitative polymerase chain reaction Preliminary data suggest it may be of benefit in detecting early stage disease. Combining prostasin with CA125 gave a sensitivity of 92% and specificity of 94% for detecting nonmucinous ovarian cancer Further studies are needed to explore and validate the potential of prostasin, either alone or in combination with CA125.</a:t>
              </a:r>
              <a:endParaRPr lang="en-US" sz="2800" dirty="0" smtClean="0">
                <a:latin typeface="SuperFrench"/>
                <a:ea typeface="Calibri"/>
                <a:cs typeface="B Lotus"/>
              </a:endParaRPr>
            </a:p>
            <a:p>
              <a:pPr algn="l"/>
              <a:endParaRPr lang="en-US" sz="2800" dirty="0" smtClean="0"/>
            </a:p>
            <a:p>
              <a:pPr algn="l"/>
              <a:endParaRPr lang="en-US" sz="2800" dirty="0"/>
            </a:p>
            <a:p>
              <a:pPr algn="l"/>
              <a:endParaRPr lang="en-US" sz="2800" dirty="0" smtClean="0"/>
            </a:p>
            <a:p>
              <a:pPr algn="l"/>
              <a:endParaRPr lang="en-US" sz="2800" dirty="0"/>
            </a:p>
            <a:p>
              <a:pPr algn="l"/>
              <a:endParaRPr lang="en-US" sz="2800" dirty="0" smtClean="0"/>
            </a:p>
            <a:p>
              <a:pPr algn="l"/>
              <a:endParaRPr lang="en-US" sz="2800" dirty="0"/>
            </a:p>
            <a:p>
              <a:pPr algn="l"/>
              <a:endParaRPr lang="en-US" sz="2800" dirty="0" smtClean="0"/>
            </a:p>
            <a:p>
              <a:pPr algn="l"/>
              <a:endParaRPr lang="en-US" sz="2800" dirty="0"/>
            </a:p>
            <a:p>
              <a:pPr algn="l"/>
              <a:endParaRPr lang="en-US" sz="2800" dirty="0" smtClean="0"/>
            </a:p>
            <a:p>
              <a:pPr algn="l"/>
              <a:endParaRPr lang="en-US" sz="2800" dirty="0"/>
            </a:p>
            <a:p>
              <a:pPr algn="l"/>
              <a:endParaRPr lang="en-US" sz="2800" dirty="0"/>
            </a:p>
            <a:p>
              <a:pPr algn="l"/>
              <a:endParaRPr lang="en-US" sz="2800" dirty="0" smtClean="0"/>
            </a:p>
            <a:p>
              <a:pPr algn="l"/>
              <a:endParaRPr lang="en-US" sz="2800" dirty="0"/>
            </a:p>
            <a:p>
              <a:pPr algn="l"/>
              <a:endParaRPr lang="en-US" sz="2800" dirty="0" smtClean="0"/>
            </a:p>
            <a:p>
              <a:pPr algn="l"/>
              <a:endParaRPr lang="en-US" sz="2800" dirty="0"/>
            </a:p>
            <a:p>
              <a:pPr algn="l"/>
              <a:endParaRPr lang="en-US" sz="2800" dirty="0" smtClean="0"/>
            </a:p>
            <a:p>
              <a:pPr algn="l"/>
              <a:endParaRPr lang="en-US" sz="2800" dirty="0"/>
            </a:p>
            <a:p>
              <a:pPr algn="l"/>
              <a:endParaRPr lang="fa-IR" sz="2800" dirty="0"/>
            </a:p>
          </p:txBody>
        </p:sp>
      </p:grpSp>
      <p:sp>
        <p:nvSpPr>
          <p:cNvPr id="8" name="Slide Number Placeholder 7"/>
          <p:cNvSpPr>
            <a:spLocks noGrp="1"/>
          </p:cNvSpPr>
          <p:nvPr>
            <p:ph type="sldNum" sz="quarter" idx="12"/>
          </p:nvPr>
        </p:nvSpPr>
        <p:spPr/>
        <p:txBody>
          <a:bodyPr/>
          <a:lstStyle/>
          <a:p>
            <a:fld id="{E1660F1C-737A-46A6-8C98-0C6A96FB7760}" type="slidenum">
              <a:rPr lang="fa-IR" smtClean="0"/>
              <a:pPr/>
              <a:t>34</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166654" y="21972"/>
            <a:ext cx="9739346" cy="13709073"/>
            <a:chOff x="166654" y="21972"/>
            <a:chExt cx="9739346" cy="13709073"/>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166654" y="1142984"/>
              <a:ext cx="7643866" cy="12588061"/>
            </a:xfrm>
            <a:prstGeom prst="rect">
              <a:avLst/>
            </a:prstGeom>
            <a:noFill/>
          </p:spPr>
          <p:txBody>
            <a:bodyPr wrap="square" rtlCol="1">
              <a:spAutoFit/>
            </a:bodyPr>
            <a:lstStyle/>
            <a:p>
              <a:r>
                <a:rPr lang="en-US" sz="2800" b="1" dirty="0" smtClean="0">
                  <a:latin typeface="Times New Roman"/>
                  <a:ea typeface="Times New Roman"/>
                  <a:cs typeface="B Lotus"/>
                </a:rPr>
                <a:t>Osteopontin is another biomarker that has been identified by exploiting gene-expression profiling techniques.</a:t>
              </a:r>
              <a:r>
                <a:rPr lang="en-US" sz="2800" dirty="0" smtClean="0">
                  <a:latin typeface="Times New Roman"/>
                  <a:ea typeface="Times New Roman"/>
                  <a:cs typeface="B Lotus"/>
                </a:rPr>
                <a:t> Contrary to an initial report, plasma osteopontin levels have been found to be higher in ovarian cancer cases compared to healthy controls, other cancers, and benign and borderline ovarian disease). Levels also correlate with ascites, bulky disease, and recurrence . In combination with CA125, it may therefore be a useful biomarker because it was found to increase its sensitivity for detecting ovarian cancer from 81% to 94%</a:t>
              </a:r>
              <a:endParaRPr lang="en-US" sz="2800" dirty="0" smtClean="0">
                <a:latin typeface="SuperFrench"/>
                <a:ea typeface="Calibri"/>
                <a:cs typeface="B Lotus"/>
              </a:endParaRPr>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endParaRPr lang="en-US" sz="2800" dirty="0"/>
            </a:p>
            <a:p>
              <a:endParaRPr lang="en-US" sz="2800" dirty="0" smtClean="0"/>
            </a:p>
            <a:p>
              <a:endParaRPr lang="en-US" sz="2800" dirty="0"/>
            </a:p>
            <a:p>
              <a:endParaRPr lang="en-US" sz="2800" dirty="0" smtClean="0"/>
            </a:p>
            <a:p>
              <a:endParaRPr lang="en-US" sz="2800" dirty="0"/>
            </a:p>
            <a:p>
              <a:endParaRPr lang="en-US" sz="2800" dirty="0" smtClean="0"/>
            </a:p>
            <a:p>
              <a:endParaRPr lang="en-US" sz="2800" dirty="0"/>
            </a:p>
            <a:p>
              <a:endParaRPr lang="fa-IR" sz="2800" dirty="0"/>
            </a:p>
          </p:txBody>
        </p:sp>
      </p:grpSp>
      <p:sp>
        <p:nvSpPr>
          <p:cNvPr id="9" name="Rectangle 8"/>
          <p:cNvSpPr/>
          <p:nvPr/>
        </p:nvSpPr>
        <p:spPr>
          <a:xfrm>
            <a:off x="8096272" y="1928802"/>
            <a:ext cx="1390124" cy="410882"/>
          </a:xfrm>
          <a:prstGeom prst="rect">
            <a:avLst/>
          </a:prstGeom>
        </p:spPr>
        <p:txBody>
          <a:bodyPr wrap="none">
            <a:spAutoFit/>
          </a:bodyPr>
          <a:lstStyle/>
          <a:p>
            <a:pPr algn="l" rtl="0">
              <a:lnSpc>
                <a:spcPct val="115000"/>
              </a:lnSpc>
              <a:spcAft>
                <a:spcPts val="1000"/>
              </a:spcAft>
            </a:pPr>
            <a:r>
              <a:rPr lang="en-US" b="1" dirty="0" smtClean="0">
                <a:latin typeface="Times New Roman"/>
                <a:ea typeface="Times New Roman"/>
                <a:cs typeface="B Lotus"/>
              </a:rPr>
              <a:t>Osteopontin</a:t>
            </a:r>
            <a:endParaRPr lang="en-US" dirty="0">
              <a:latin typeface="SuperFrench"/>
              <a:ea typeface="Calibri"/>
              <a:cs typeface="B Lotus"/>
            </a:endParaRPr>
          </a:p>
        </p:txBody>
      </p:sp>
      <p:sp>
        <p:nvSpPr>
          <p:cNvPr id="10" name="Slide Number Placeholder 9"/>
          <p:cNvSpPr>
            <a:spLocks noGrp="1"/>
          </p:cNvSpPr>
          <p:nvPr>
            <p:ph type="sldNum" sz="quarter" idx="12"/>
          </p:nvPr>
        </p:nvSpPr>
        <p:spPr/>
        <p:txBody>
          <a:bodyPr/>
          <a:lstStyle/>
          <a:p>
            <a:fld id="{E1660F1C-737A-46A6-8C98-0C6A96FB7760}" type="slidenum">
              <a:rPr lang="fa-IR" smtClean="0"/>
              <a:pPr/>
              <a:t>35</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13637635"/>
            <a:chOff x="214314" y="21972"/>
            <a:chExt cx="9691686" cy="13637635"/>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b="1"/>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b="1"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solidFill>
                  <a:latin typeface="Times New Roman"/>
                  <a:ea typeface="Times New Roman"/>
                  <a:cs typeface="B Lotus"/>
                </a:rPr>
                <a:t>Kallikrein</a:t>
              </a:r>
              <a:endParaRPr lang="en-US" b="1" dirty="0" smtClean="0">
                <a:solidFill>
                  <a:schemeClr val="tx1"/>
                </a:solidFill>
                <a:latin typeface="SuperFrench"/>
                <a:ea typeface="Calibri"/>
                <a:cs typeface="B Lotus"/>
              </a:endParaRPr>
            </a:p>
            <a:p>
              <a:pPr algn="ctr"/>
              <a:endParaRPr lang="fa-IR" b="1" dirty="0"/>
            </a:p>
          </p:txBody>
        </p:sp>
        <p:sp>
          <p:nvSpPr>
            <p:cNvPr id="56" name="TextBox 55"/>
            <p:cNvSpPr txBox="1"/>
            <p:nvPr/>
          </p:nvSpPr>
          <p:spPr>
            <a:xfrm>
              <a:off x="309530" y="1071546"/>
              <a:ext cx="7500990" cy="12588061"/>
            </a:xfrm>
            <a:prstGeom prst="rect">
              <a:avLst/>
            </a:prstGeom>
            <a:noFill/>
          </p:spPr>
          <p:txBody>
            <a:bodyPr wrap="square" rtlCol="1">
              <a:spAutoFit/>
            </a:bodyPr>
            <a:lstStyle/>
            <a:p>
              <a:pPr algn="l"/>
              <a:r>
                <a:rPr lang="en-US" sz="2800" b="1" dirty="0" smtClean="0">
                  <a:latin typeface="Times New Roman"/>
                  <a:ea typeface="Times New Roman"/>
                  <a:cs typeface="B Lotus"/>
                </a:rPr>
                <a:t>Kallikreins are serine proteases encoded by 15 genes and are part of an enzymatic cascade pathway that is activated in ovarian cancer and other malignant diseases. Several kallikreins—4, 5, 6, 7, 8, 9, 10, 11, 13, 14, and 15—have been shown to have a role in detection, diagnosis, monitoring, and prognostication of ovarian cancer). As part of a panel of biomarkers, they may complement and improve performance of CA125. The exact role of kallikreins is evolving and is still a matter of research.</a:t>
              </a:r>
              <a:endParaRPr lang="en-US" sz="2800" b="1" dirty="0" smtClean="0">
                <a:latin typeface="SuperFrench"/>
                <a:ea typeface="Calibri"/>
                <a:cs typeface="B Lotus"/>
              </a:endParaRPr>
            </a:p>
            <a:p>
              <a:pPr algn="l"/>
              <a:endParaRPr lang="en-US" sz="2800" b="1" dirty="0" smtClean="0"/>
            </a:p>
            <a:p>
              <a:pPr algn="l"/>
              <a:endParaRPr lang="en-US" sz="2800" b="1" dirty="0"/>
            </a:p>
            <a:p>
              <a:pPr algn="l"/>
              <a:endParaRPr lang="en-US" sz="2800" b="1" dirty="0" smtClean="0"/>
            </a:p>
            <a:p>
              <a:pPr algn="l"/>
              <a:endParaRPr lang="en-US" sz="2800" b="1" dirty="0"/>
            </a:p>
            <a:p>
              <a:pPr algn="l"/>
              <a:endParaRPr lang="en-US" sz="2800" b="1" dirty="0" smtClean="0"/>
            </a:p>
            <a:p>
              <a:pPr algn="l"/>
              <a:endParaRPr lang="en-US" sz="2800" b="1" dirty="0"/>
            </a:p>
            <a:p>
              <a:pPr algn="l"/>
              <a:endParaRPr lang="en-US" sz="2800" b="1" dirty="0" smtClean="0"/>
            </a:p>
            <a:p>
              <a:pPr algn="l"/>
              <a:endParaRPr lang="en-US" sz="2800" b="1" dirty="0"/>
            </a:p>
            <a:p>
              <a:pPr algn="l"/>
              <a:endParaRPr lang="en-US" sz="2800" b="1" dirty="0" smtClean="0"/>
            </a:p>
            <a:p>
              <a:pPr algn="l"/>
              <a:endParaRPr lang="en-US" sz="2800" b="1" dirty="0"/>
            </a:p>
            <a:p>
              <a:pPr algn="l"/>
              <a:endParaRPr lang="en-US" sz="2800" b="1" dirty="0"/>
            </a:p>
            <a:p>
              <a:pPr algn="l"/>
              <a:endParaRPr lang="en-US" sz="2800" b="1" dirty="0" smtClean="0"/>
            </a:p>
            <a:p>
              <a:pPr algn="l"/>
              <a:endParaRPr lang="en-US" sz="2800" b="1" dirty="0"/>
            </a:p>
            <a:p>
              <a:pPr algn="l"/>
              <a:endParaRPr lang="en-US" sz="2800" b="1" dirty="0" smtClean="0"/>
            </a:p>
            <a:p>
              <a:pPr algn="l"/>
              <a:endParaRPr lang="en-US" sz="2800" b="1" dirty="0"/>
            </a:p>
            <a:p>
              <a:pPr algn="l"/>
              <a:endParaRPr lang="en-US" sz="2800" b="1" dirty="0" smtClean="0"/>
            </a:p>
            <a:p>
              <a:pPr algn="l"/>
              <a:endParaRPr lang="en-US" sz="2800" b="1" dirty="0"/>
            </a:p>
            <a:p>
              <a:pPr algn="l"/>
              <a:endParaRPr lang="fa-IR" sz="2800" b="1" dirty="0"/>
            </a:p>
          </p:txBody>
        </p:sp>
      </p:grpSp>
      <p:sp>
        <p:nvSpPr>
          <p:cNvPr id="8" name="Slide Number Placeholder 7"/>
          <p:cNvSpPr>
            <a:spLocks noGrp="1"/>
          </p:cNvSpPr>
          <p:nvPr>
            <p:ph type="sldNum" sz="quarter" idx="12"/>
          </p:nvPr>
        </p:nvSpPr>
        <p:spPr/>
        <p:txBody>
          <a:bodyPr/>
          <a:lstStyle/>
          <a:p>
            <a:fld id="{E1660F1C-737A-46A6-8C98-0C6A96FB7760}" type="slidenum">
              <a:rPr lang="fa-IR" smtClean="0"/>
              <a:pPr/>
              <a:t>36</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14068523"/>
            <a:chOff x="214314" y="21972"/>
            <a:chExt cx="9691686" cy="14068523"/>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solidFill>
                  <a:latin typeface="Times New Roman"/>
                  <a:ea typeface="Times New Roman"/>
                  <a:cs typeface="B Lotus"/>
                </a:rPr>
                <a:t>AFP</a:t>
              </a:r>
              <a:endParaRPr lang="en-US" dirty="0" smtClean="0">
                <a:solidFill>
                  <a:schemeClr val="tx1"/>
                </a:solidFill>
                <a:latin typeface="SuperFrench"/>
                <a:ea typeface="Calibri"/>
                <a:cs typeface="B Lotus"/>
              </a:endParaRPr>
            </a:p>
            <a:p>
              <a:pPr algn="ctr"/>
              <a:endParaRPr lang="fa-IR" dirty="0"/>
            </a:p>
          </p:txBody>
        </p:sp>
        <p:sp>
          <p:nvSpPr>
            <p:cNvPr id="56" name="TextBox 55"/>
            <p:cNvSpPr txBox="1"/>
            <p:nvPr/>
          </p:nvSpPr>
          <p:spPr>
            <a:xfrm>
              <a:off x="238092" y="1071546"/>
              <a:ext cx="7572428" cy="13018949"/>
            </a:xfrm>
            <a:prstGeom prst="rect">
              <a:avLst/>
            </a:prstGeom>
            <a:noFill/>
          </p:spPr>
          <p:txBody>
            <a:bodyPr wrap="square" rtlCol="1">
              <a:spAutoFit/>
            </a:bodyPr>
            <a:lstStyle/>
            <a:p>
              <a:pPr algn="l"/>
              <a:r>
                <a:rPr lang="en-US" sz="2800" b="1" dirty="0" smtClean="0">
                  <a:latin typeface="Times New Roman"/>
                  <a:ea typeface="Times New Roman"/>
                  <a:cs typeface="B Lotus"/>
                </a:rPr>
                <a:t>Alpha fetoprotein (AFP) is a 70-kd glycoprotein that is synthesized initially in the yolk sac, fetal liver, and intestine (. Levels are raised in pregnancy, liver disease, and gastric, pancreatic, colon, and bronchogenic malignancies. Elevated levels are found mainly with germ cell ovarian tumors (100% with endodermal sinus or yolk sac tumors, 33-62% with immature teratomas, and 12% with dysgerminoma and embryonal tumors)) and rarely with ectopic production in EOC). AFP also accurately predicts the presence of yolk sac elements in mixed germ cell tumors).</a:t>
              </a:r>
              <a:endParaRPr lang="en-US" sz="2800" b="1" dirty="0" smtClean="0">
                <a:latin typeface="SuperFrench"/>
                <a:ea typeface="Calibri"/>
                <a:cs typeface="B Lotus"/>
              </a:endParaRPr>
            </a:p>
            <a:p>
              <a:pPr algn="l"/>
              <a:endParaRPr lang="en-US" sz="2800" b="1" dirty="0" smtClean="0"/>
            </a:p>
            <a:p>
              <a:pPr algn="l"/>
              <a:endParaRPr lang="en-US" sz="2800" b="1" dirty="0"/>
            </a:p>
            <a:p>
              <a:pPr algn="l"/>
              <a:endParaRPr lang="en-US" sz="2800" b="1" dirty="0" smtClean="0"/>
            </a:p>
            <a:p>
              <a:pPr algn="l"/>
              <a:endParaRPr lang="en-US" sz="2800" b="1" dirty="0"/>
            </a:p>
            <a:p>
              <a:pPr algn="l"/>
              <a:endParaRPr lang="en-US" sz="2800" b="1" dirty="0" smtClean="0"/>
            </a:p>
            <a:p>
              <a:pPr algn="l"/>
              <a:endParaRPr lang="en-US" sz="2800" b="1" dirty="0"/>
            </a:p>
            <a:p>
              <a:pPr algn="l"/>
              <a:endParaRPr lang="en-US" sz="2800" b="1" dirty="0" smtClean="0"/>
            </a:p>
            <a:p>
              <a:pPr algn="l"/>
              <a:endParaRPr lang="en-US" sz="2800" b="1" dirty="0"/>
            </a:p>
            <a:p>
              <a:pPr algn="l"/>
              <a:endParaRPr lang="en-US" sz="2800" b="1" dirty="0" smtClean="0"/>
            </a:p>
            <a:p>
              <a:pPr algn="l"/>
              <a:endParaRPr lang="en-US" sz="2800" b="1" dirty="0"/>
            </a:p>
            <a:p>
              <a:pPr algn="l"/>
              <a:endParaRPr lang="en-US" sz="2800" b="1" dirty="0"/>
            </a:p>
            <a:p>
              <a:pPr algn="l"/>
              <a:endParaRPr lang="en-US" sz="2800" b="1" dirty="0" smtClean="0"/>
            </a:p>
            <a:p>
              <a:pPr algn="l"/>
              <a:endParaRPr lang="en-US" sz="2800" b="1" dirty="0"/>
            </a:p>
            <a:p>
              <a:pPr algn="l"/>
              <a:endParaRPr lang="en-US" sz="2800" b="1" dirty="0" smtClean="0"/>
            </a:p>
            <a:p>
              <a:pPr algn="l"/>
              <a:endParaRPr lang="en-US" sz="2800" b="1" dirty="0"/>
            </a:p>
            <a:p>
              <a:pPr algn="l"/>
              <a:endParaRPr lang="en-US" sz="2800" b="1" dirty="0" smtClean="0"/>
            </a:p>
            <a:p>
              <a:pPr algn="l"/>
              <a:endParaRPr lang="en-US" sz="2800" b="1" dirty="0"/>
            </a:p>
            <a:p>
              <a:pPr algn="l"/>
              <a:endParaRPr lang="fa-IR" sz="2800" b="1" dirty="0"/>
            </a:p>
          </p:txBody>
        </p:sp>
      </p:grpSp>
      <p:sp>
        <p:nvSpPr>
          <p:cNvPr id="8" name="Slide Number Placeholder 7"/>
          <p:cNvSpPr>
            <a:spLocks noGrp="1"/>
          </p:cNvSpPr>
          <p:nvPr>
            <p:ph type="sldNum" sz="quarter" idx="12"/>
          </p:nvPr>
        </p:nvSpPr>
        <p:spPr/>
        <p:txBody>
          <a:bodyPr/>
          <a:lstStyle/>
          <a:p>
            <a:fld id="{E1660F1C-737A-46A6-8C98-0C6A96FB7760}" type="slidenum">
              <a:rPr lang="fa-IR" smtClean="0"/>
              <a:pPr/>
              <a:t>37</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13186983"/>
            <a:chOff x="214314" y="21972"/>
            <a:chExt cx="9691686" cy="13186983"/>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solidFill>
                  <a:latin typeface="Times New Roman"/>
                  <a:ea typeface="Times New Roman"/>
                  <a:cs typeface="B Lotus"/>
                </a:rPr>
                <a:t>Inhibin</a:t>
              </a:r>
              <a:endParaRPr lang="en-US" dirty="0" smtClean="0">
                <a:solidFill>
                  <a:schemeClr val="tx1"/>
                </a:solidFill>
                <a:latin typeface="SuperFrench"/>
                <a:ea typeface="Calibri"/>
                <a:cs typeface="B Lotus"/>
              </a:endParaRPr>
            </a:p>
            <a:p>
              <a:pPr algn="ctr"/>
              <a:endParaRPr lang="fa-IR" dirty="0"/>
            </a:p>
          </p:txBody>
        </p:sp>
        <p:sp>
          <p:nvSpPr>
            <p:cNvPr id="56" name="TextBox 55"/>
            <p:cNvSpPr txBox="1"/>
            <p:nvPr/>
          </p:nvSpPr>
          <p:spPr>
            <a:xfrm>
              <a:off x="238092" y="928670"/>
              <a:ext cx="7715304" cy="12280285"/>
            </a:xfrm>
            <a:prstGeom prst="rect">
              <a:avLst/>
            </a:prstGeom>
            <a:noFill/>
          </p:spPr>
          <p:txBody>
            <a:bodyPr wrap="square" rtlCol="1">
              <a:spAutoFit/>
            </a:bodyPr>
            <a:lstStyle/>
            <a:p>
              <a:pPr algn="l"/>
              <a:r>
                <a:rPr lang="en-US" sz="2400" dirty="0" smtClean="0">
                  <a:latin typeface="Times New Roman"/>
                  <a:ea typeface="Times New Roman"/>
                  <a:cs typeface="B Lotus"/>
                </a:rPr>
                <a:t>Serum inhibin is elevated in ovarian sex-cord-stromal tumors (granulosa cell tumors, or GCTs) and has a role in differential diagnosis and surveillance of these malignancies. Both inhibin A and, more commonly, inhibin B may be secreted by GCTs Inhibin assays that detect all inhibin forms—i.e., assays that detect the alpha subunit both as the free form and as an alphabeta subunit dimer—provide the highest sensitivity and specificity as ovarian cancer diagnostic tests. Total inhibin and pro-alpha C (pro-</a:t>
              </a:r>
              <a:r>
                <a:rPr lang="en-US" sz="2400" dirty="0" err="1" smtClean="0">
                  <a:latin typeface="Times New Roman"/>
                  <a:ea typeface="Times New Roman"/>
                  <a:cs typeface="B Lotus"/>
                </a:rPr>
                <a:t>αC</a:t>
              </a:r>
              <a:r>
                <a:rPr lang="en-US" sz="2400" dirty="0" smtClean="0">
                  <a:latin typeface="Times New Roman"/>
                  <a:ea typeface="Times New Roman"/>
                  <a:cs typeface="B Lotus"/>
                </a:rPr>
                <a:t>) immunoreactive forms are most commonly elevated, though, so pro-</a:t>
              </a:r>
              <a:r>
                <a:rPr lang="en-US" sz="2400" dirty="0" err="1" smtClean="0">
                  <a:latin typeface="Times New Roman"/>
                  <a:ea typeface="Times New Roman"/>
                  <a:cs typeface="B Lotus"/>
                </a:rPr>
                <a:t>αC</a:t>
              </a:r>
              <a:r>
                <a:rPr lang="en-US" sz="2400" dirty="0" smtClean="0">
                  <a:latin typeface="Times New Roman"/>
                  <a:ea typeface="Times New Roman"/>
                  <a:cs typeface="B Lotus"/>
                </a:rPr>
                <a:t> is unlikely to be a useful marker by itself). Combining pro-</a:t>
              </a:r>
              <a:r>
                <a:rPr lang="en-US" sz="2400" dirty="0" err="1" smtClean="0">
                  <a:latin typeface="Times New Roman"/>
                  <a:ea typeface="Times New Roman"/>
                  <a:cs typeface="B Lotus"/>
                </a:rPr>
                <a:t>αC</a:t>
              </a:r>
              <a:r>
                <a:rPr lang="en-US" sz="2400" dirty="0" smtClean="0">
                  <a:latin typeface="Times New Roman"/>
                  <a:ea typeface="Times New Roman"/>
                  <a:cs typeface="B Lotus"/>
                </a:rPr>
                <a:t> with CA125 may improve the sensitivity for detection of EOC Recently, total inhibin was found to have high sensitivity and specificity for serous and mucinous cancer; these improved in combination with CA125</a:t>
              </a:r>
              <a:endParaRPr lang="en-US" sz="2400" dirty="0" smtClean="0">
                <a:latin typeface="SuperFrench"/>
                <a:ea typeface="Calibri"/>
                <a:cs typeface="B Lotus"/>
              </a:endParaRPr>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en-US" sz="2400" dirty="0"/>
            </a:p>
            <a:p>
              <a:endParaRPr lang="en-US" sz="2400" dirty="0" smtClean="0"/>
            </a:p>
            <a:p>
              <a:endParaRPr lang="en-US" sz="2400" dirty="0"/>
            </a:p>
            <a:p>
              <a:endParaRPr lang="en-US" sz="2400" dirty="0" smtClean="0"/>
            </a:p>
            <a:p>
              <a:endParaRPr lang="en-US" sz="2400" dirty="0"/>
            </a:p>
            <a:p>
              <a:endParaRPr lang="en-US" sz="2400" dirty="0" smtClean="0"/>
            </a:p>
            <a:p>
              <a:endParaRPr lang="en-US" sz="2400" dirty="0"/>
            </a:p>
            <a:p>
              <a:endParaRPr lang="fa-IR" sz="2400" dirty="0"/>
            </a:p>
          </p:txBody>
        </p:sp>
      </p:grpSp>
      <p:sp>
        <p:nvSpPr>
          <p:cNvPr id="8" name="Slide Number Placeholder 7"/>
          <p:cNvSpPr>
            <a:spLocks noGrp="1"/>
          </p:cNvSpPr>
          <p:nvPr>
            <p:ph type="sldNum" sz="quarter" idx="12"/>
          </p:nvPr>
        </p:nvSpPr>
        <p:spPr/>
        <p:txBody>
          <a:bodyPr/>
          <a:lstStyle/>
          <a:p>
            <a:fld id="{E1660F1C-737A-46A6-8C98-0C6A96FB7760}" type="slidenum">
              <a:rPr lang="fa-IR" smtClean="0"/>
              <a:pPr/>
              <a:t>38</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15617288"/>
            <a:chOff x="214314" y="21972"/>
            <a:chExt cx="9691686" cy="15617288"/>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latin typeface="Times New Roman"/>
                  <a:ea typeface="Times New Roman"/>
                  <a:cs typeface="B Lotus"/>
                </a:rPr>
                <a:t>CA19-9</a:t>
              </a:r>
              <a:endParaRPr lang="en-US" dirty="0" smtClean="0">
                <a:latin typeface="SuperFrench"/>
                <a:ea typeface="Calibri"/>
                <a:cs typeface="B Lotus"/>
              </a:endParaRPr>
            </a:p>
            <a:p>
              <a:pPr algn="ctr"/>
              <a:endParaRPr lang="fa-IR" dirty="0"/>
            </a:p>
          </p:txBody>
        </p:sp>
        <p:sp>
          <p:nvSpPr>
            <p:cNvPr id="56" name="TextBox 55"/>
            <p:cNvSpPr txBox="1"/>
            <p:nvPr/>
          </p:nvSpPr>
          <p:spPr>
            <a:xfrm>
              <a:off x="309530" y="1142984"/>
              <a:ext cx="7500990" cy="14496276"/>
            </a:xfrm>
            <a:prstGeom prst="rect">
              <a:avLst/>
            </a:prstGeom>
            <a:noFill/>
          </p:spPr>
          <p:txBody>
            <a:bodyPr wrap="square" rtlCol="1">
              <a:spAutoFit/>
            </a:bodyPr>
            <a:lstStyle/>
            <a:p>
              <a:pPr algn="l"/>
              <a:r>
                <a:rPr lang="en-US" sz="3600" dirty="0" smtClean="0">
                  <a:latin typeface="Times New Roman"/>
                  <a:ea typeface="Times New Roman"/>
                  <a:cs typeface="B Lotus"/>
                </a:rPr>
                <a:t>CA19-9 is a Lewis antigen derivative, and levels in pregnancy do not exceed the normal cutoff of 37 U/mL). Mucinous ovarian cancers express the antigen more frequently (76%) than serous tumors (27%) </a:t>
              </a:r>
              <a:r>
                <a:rPr lang="en-US" sz="3600" b="1" dirty="0" smtClean="0">
                  <a:latin typeface="Times New Roman"/>
                  <a:ea typeface="Times New Roman"/>
                  <a:cs typeface="B Lotus"/>
                </a:rPr>
                <a:t>It is useful in detecting borderline and CA125</a:t>
              </a:r>
              <a:r>
                <a:rPr lang="en-US" sz="3600" dirty="0" smtClean="0">
                  <a:latin typeface="Times New Roman"/>
                  <a:ea typeface="Times New Roman"/>
                  <a:cs typeface="B Lotus"/>
                </a:rPr>
                <a:t>-</a:t>
              </a:r>
              <a:r>
                <a:rPr lang="en-US" sz="3600" b="1" dirty="0" smtClean="0">
                  <a:latin typeface="Times New Roman"/>
                  <a:ea typeface="Times New Roman"/>
                  <a:cs typeface="B Lotus"/>
                </a:rPr>
                <a:t>negative mucinous ovarian tumors</a:t>
              </a:r>
              <a:endParaRPr lang="en-US" sz="3600" dirty="0" smtClean="0">
                <a:latin typeface="SuperFrench"/>
                <a:ea typeface="Calibri"/>
                <a:cs typeface="B Lotus"/>
              </a:endParaRPr>
            </a:p>
            <a:p>
              <a:pPr algn="l"/>
              <a:endParaRPr lang="en-US" sz="3600" dirty="0" smtClean="0"/>
            </a:p>
            <a:p>
              <a:pPr algn="l"/>
              <a:endParaRPr lang="en-US" sz="3600" dirty="0"/>
            </a:p>
            <a:p>
              <a:pPr algn="l"/>
              <a:endParaRPr lang="en-US" sz="3600" dirty="0" smtClean="0"/>
            </a:p>
            <a:p>
              <a:pPr algn="l"/>
              <a:endParaRPr lang="en-US" sz="3600" dirty="0"/>
            </a:p>
            <a:p>
              <a:pPr algn="l"/>
              <a:endParaRPr lang="en-US" sz="3600" dirty="0" smtClean="0"/>
            </a:p>
            <a:p>
              <a:pPr algn="l"/>
              <a:endParaRPr lang="en-US" sz="3600" dirty="0"/>
            </a:p>
            <a:p>
              <a:pPr algn="l"/>
              <a:endParaRPr lang="en-US" sz="3600" dirty="0" smtClean="0"/>
            </a:p>
            <a:p>
              <a:pPr algn="l"/>
              <a:endParaRPr lang="en-US" sz="3600" dirty="0"/>
            </a:p>
            <a:p>
              <a:pPr algn="l"/>
              <a:endParaRPr lang="en-US" sz="3600" dirty="0" smtClean="0"/>
            </a:p>
            <a:p>
              <a:pPr algn="l"/>
              <a:endParaRPr lang="en-US" sz="3600" dirty="0"/>
            </a:p>
            <a:p>
              <a:pPr algn="l"/>
              <a:endParaRPr lang="en-US" sz="3600" dirty="0"/>
            </a:p>
            <a:p>
              <a:pPr algn="l"/>
              <a:endParaRPr lang="en-US" sz="3600" dirty="0" smtClean="0"/>
            </a:p>
            <a:p>
              <a:pPr algn="l"/>
              <a:endParaRPr lang="en-US" sz="3600" dirty="0"/>
            </a:p>
            <a:p>
              <a:pPr algn="l"/>
              <a:endParaRPr lang="en-US" sz="3600" dirty="0" smtClean="0"/>
            </a:p>
            <a:p>
              <a:pPr algn="l"/>
              <a:endParaRPr lang="en-US" sz="3600" dirty="0"/>
            </a:p>
            <a:p>
              <a:pPr algn="l"/>
              <a:endParaRPr lang="en-US" sz="3600" dirty="0" smtClean="0"/>
            </a:p>
            <a:p>
              <a:pPr algn="l"/>
              <a:endParaRPr lang="en-US" sz="3600" dirty="0"/>
            </a:p>
            <a:p>
              <a:pPr algn="l"/>
              <a:endParaRPr lang="fa-IR" sz="3600" dirty="0"/>
            </a:p>
          </p:txBody>
        </p:sp>
      </p:grpSp>
      <p:sp>
        <p:nvSpPr>
          <p:cNvPr id="8" name="Slide Number Placeholder 7"/>
          <p:cNvSpPr>
            <a:spLocks noGrp="1"/>
          </p:cNvSpPr>
          <p:nvPr>
            <p:ph type="sldNum" sz="quarter" idx="12"/>
          </p:nvPr>
        </p:nvSpPr>
        <p:spPr/>
        <p:txBody>
          <a:bodyPr/>
          <a:lstStyle/>
          <a:p>
            <a:fld id="{E1660F1C-737A-46A6-8C98-0C6A96FB7760}" type="slidenum">
              <a:rPr lang="fa-IR" smtClean="0"/>
              <a:pPr/>
              <a:t>39</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0" y="0"/>
            <a:ext cx="9906000" cy="11077622"/>
            <a:chOff x="214314" y="21972"/>
            <a:chExt cx="9691686" cy="12254811"/>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3600"/>
            </a:p>
          </p:txBody>
        </p:sp>
        <p:pic>
          <p:nvPicPr>
            <p:cNvPr id="1049" name="Picture 25"/>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715015"/>
            </a:xfrm>
            <a:prstGeom prst="rect">
              <a:avLst/>
            </a:prstGeom>
            <a:noFill/>
          </p:spPr>
          <p:txBody>
            <a:bodyPr wrap="square" rtlCol="1">
              <a:spAutoFit/>
            </a:bodyPr>
            <a:lstStyle/>
            <a:p>
              <a:r>
                <a:rPr lang="en-US" sz="3600"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sz="3600"/>
            </a:p>
          </p:txBody>
        </p:sp>
        <p:sp>
          <p:nvSpPr>
            <p:cNvPr id="56" name="TextBox 55"/>
            <p:cNvSpPr txBox="1"/>
            <p:nvPr/>
          </p:nvSpPr>
          <p:spPr>
            <a:xfrm>
              <a:off x="523844" y="1142984"/>
              <a:ext cx="7286676" cy="11133799"/>
            </a:xfrm>
            <a:prstGeom prst="rect">
              <a:avLst/>
            </a:prstGeom>
            <a:noFill/>
          </p:spPr>
          <p:txBody>
            <a:bodyPr wrap="square" rtlCol="1">
              <a:spAutoFit/>
            </a:bodyPr>
            <a:lstStyle/>
            <a:p>
              <a:endParaRPr lang="en-US" sz="3600" dirty="0" smtClean="0"/>
            </a:p>
            <a:p>
              <a:endParaRPr lang="en-US" sz="3600" dirty="0"/>
            </a:p>
            <a:p>
              <a:endParaRPr lang="en-US" sz="3600" dirty="0" smtClean="0"/>
            </a:p>
            <a:p>
              <a:endParaRPr lang="en-US" sz="3600" dirty="0"/>
            </a:p>
            <a:p>
              <a:endParaRPr lang="en-US" sz="3600" dirty="0" smtClean="0"/>
            </a:p>
            <a:p>
              <a:endParaRPr lang="en-US" sz="3600" dirty="0"/>
            </a:p>
            <a:p>
              <a:endParaRPr lang="en-US" sz="3600" dirty="0" smtClean="0"/>
            </a:p>
            <a:p>
              <a:endParaRPr lang="en-US" sz="3600" dirty="0"/>
            </a:p>
            <a:p>
              <a:endParaRPr lang="en-US" sz="3600" dirty="0" smtClean="0"/>
            </a:p>
            <a:p>
              <a:endParaRPr lang="en-US" sz="3600" dirty="0"/>
            </a:p>
            <a:p>
              <a:endParaRPr lang="en-US" sz="3600" dirty="0"/>
            </a:p>
            <a:p>
              <a:endParaRPr lang="en-US" sz="3600" dirty="0" smtClean="0"/>
            </a:p>
            <a:p>
              <a:endParaRPr lang="en-US" sz="3600" dirty="0"/>
            </a:p>
            <a:p>
              <a:endParaRPr lang="en-US" sz="3600" dirty="0" smtClean="0"/>
            </a:p>
            <a:p>
              <a:endParaRPr lang="en-US" sz="3600" dirty="0"/>
            </a:p>
            <a:p>
              <a:endParaRPr lang="en-US" sz="3600" dirty="0" smtClean="0"/>
            </a:p>
            <a:p>
              <a:endParaRPr lang="en-US" sz="3600" dirty="0"/>
            </a:p>
            <a:p>
              <a:endParaRPr lang="fa-IR" sz="3600" dirty="0"/>
            </a:p>
          </p:txBody>
        </p:sp>
      </p:grpSp>
      <p:sp>
        <p:nvSpPr>
          <p:cNvPr id="8" name="Rectangle 7"/>
          <p:cNvSpPr/>
          <p:nvPr/>
        </p:nvSpPr>
        <p:spPr>
          <a:xfrm>
            <a:off x="166654" y="928670"/>
            <a:ext cx="7810520" cy="7478970"/>
          </a:xfrm>
          <a:prstGeom prst="rect">
            <a:avLst/>
          </a:prstGeom>
        </p:spPr>
        <p:txBody>
          <a:bodyPr wrap="square">
            <a:spAutoFit/>
          </a:bodyPr>
          <a:lstStyle/>
          <a:p>
            <a:pPr algn="l"/>
            <a:r>
              <a:rPr lang="en-US" sz="4000" b="1" dirty="0" smtClean="0"/>
              <a:t>The most limiting factor is </a:t>
            </a:r>
            <a:r>
              <a:rPr lang="en-US" sz="4000" b="1" i="1" dirty="0" smtClean="0"/>
              <a:t>lack of specificity</a:t>
            </a:r>
            <a:r>
              <a:rPr lang="en-US" sz="4000" b="1" dirty="0" smtClean="0"/>
              <a:t> because the majority of markers are tumor associated rather than tumor specific and are elevated in multiple cancers as well as in </a:t>
            </a:r>
            <a:r>
              <a:rPr lang="fa-IR" sz="4000" b="1" dirty="0" smtClean="0"/>
              <a:t>        </a:t>
            </a:r>
            <a:r>
              <a:rPr lang="en-US" sz="4000" b="1" dirty="0" smtClean="0"/>
              <a:t>benign and physiological conditions</a:t>
            </a:r>
          </a:p>
          <a:p>
            <a:pPr algn="l"/>
            <a:endParaRPr lang="en-US" sz="4000" b="1" dirty="0" smtClean="0"/>
          </a:p>
          <a:p>
            <a:pPr algn="l"/>
            <a:endParaRPr lang="en-US" sz="4000" b="1" dirty="0" smtClean="0"/>
          </a:p>
          <a:p>
            <a:pPr algn="l"/>
            <a:endParaRPr lang="en-US" sz="4000" b="1" dirty="0" smtClean="0"/>
          </a:p>
          <a:p>
            <a:pPr algn="l"/>
            <a:endParaRPr lang="en-US" sz="4000" b="1" dirty="0" smtClean="0"/>
          </a:p>
        </p:txBody>
      </p:sp>
      <p:sp>
        <p:nvSpPr>
          <p:cNvPr id="9" name="Slide Number Placeholder 8"/>
          <p:cNvSpPr>
            <a:spLocks noGrp="1"/>
          </p:cNvSpPr>
          <p:nvPr>
            <p:ph type="sldNum" sz="quarter" idx="12"/>
          </p:nvPr>
        </p:nvSpPr>
        <p:spPr/>
        <p:txBody>
          <a:bodyPr/>
          <a:lstStyle/>
          <a:p>
            <a:fld id="{E1660F1C-737A-46A6-8C98-0C6A96FB7760}" type="slidenum">
              <a:rPr lang="fa-IR" smtClean="0"/>
              <a:pPr/>
              <a:t>4</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13278186"/>
            <a:chOff x="214314" y="21972"/>
            <a:chExt cx="9691686" cy="1327818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chemeClr val="tx1"/>
                  </a:solidFill>
                  <a:latin typeface="Times New Roman"/>
                  <a:ea typeface="Times New Roman"/>
                  <a:cs typeface="B Lotus"/>
                </a:rPr>
                <a:t>VEGF</a:t>
              </a:r>
              <a:endParaRPr lang="en-US" dirty="0" smtClean="0">
                <a:solidFill>
                  <a:schemeClr val="tx1"/>
                </a:solidFill>
                <a:latin typeface="SuperFrench"/>
                <a:ea typeface="Calibri"/>
                <a:cs typeface="B Lotus"/>
              </a:endParaRPr>
            </a:p>
            <a:p>
              <a:pPr algn="ctr"/>
              <a:endParaRPr lang="fa-IR" dirty="0"/>
            </a:p>
          </p:txBody>
        </p:sp>
        <p:sp>
          <p:nvSpPr>
            <p:cNvPr id="56" name="TextBox 55"/>
            <p:cNvSpPr txBox="1"/>
            <p:nvPr/>
          </p:nvSpPr>
          <p:spPr>
            <a:xfrm>
              <a:off x="523844" y="1142984"/>
              <a:ext cx="7286676" cy="12157174"/>
            </a:xfrm>
            <a:prstGeom prst="rect">
              <a:avLst/>
            </a:prstGeom>
            <a:noFill/>
          </p:spPr>
          <p:txBody>
            <a:bodyPr wrap="square" rtlCol="1">
              <a:spAutoFit/>
            </a:bodyPr>
            <a:lstStyle/>
            <a:p>
              <a:pPr algn="l"/>
              <a:r>
                <a:rPr lang="en-US" sz="2800" dirty="0" smtClean="0">
                  <a:latin typeface="Times New Roman"/>
                  <a:ea typeface="Times New Roman"/>
                  <a:cs typeface="B Lotus"/>
                </a:rPr>
                <a:t>Vascular endothelial growth factor (VEGF) is a promoter of angiogenesis and may play a pivotal role in tumor growth and metastasis. Preliminary data showed that serum VEGF on its own had a poor sensitivity (54%) and was not effective in differentiating adnexal masses. Subsequently, it has been </a:t>
              </a:r>
              <a:r>
                <a:rPr lang="en-US" sz="2800" b="1" dirty="0" smtClean="0">
                  <a:latin typeface="Times New Roman"/>
                  <a:ea typeface="Times New Roman"/>
                  <a:cs typeface="B Lotus"/>
                </a:rPr>
                <a:t>used as part of a panel of markers along with Doppler sonography to distinguish between benign and malignant ovarian masses</a:t>
              </a:r>
              <a:r>
                <a:rPr lang="en-US" sz="2800" dirty="0" smtClean="0">
                  <a:latin typeface="Times New Roman"/>
                  <a:ea typeface="Times New Roman"/>
                  <a:cs typeface="B Lotus"/>
                </a:rPr>
                <a:t>.</a:t>
              </a:r>
              <a:endParaRPr lang="en-US" sz="2800" dirty="0" smtClean="0">
                <a:latin typeface="SuperFrench"/>
                <a:ea typeface="Calibri"/>
                <a:cs typeface="B Lotus"/>
              </a:endParaRPr>
            </a:p>
            <a:p>
              <a:pPr algn="l"/>
              <a:endParaRPr lang="en-US" sz="2800" dirty="0" smtClean="0"/>
            </a:p>
            <a:p>
              <a:pPr algn="l"/>
              <a:endParaRPr lang="en-US" sz="2800" dirty="0"/>
            </a:p>
            <a:p>
              <a:pPr algn="l"/>
              <a:endParaRPr lang="en-US" sz="2800" dirty="0" smtClean="0"/>
            </a:p>
            <a:p>
              <a:pPr algn="l"/>
              <a:endParaRPr lang="en-US" sz="2800" dirty="0"/>
            </a:p>
            <a:p>
              <a:pPr algn="l"/>
              <a:endParaRPr lang="en-US" sz="2800" dirty="0" smtClean="0"/>
            </a:p>
            <a:p>
              <a:pPr algn="l"/>
              <a:endParaRPr lang="en-US" sz="2800" dirty="0"/>
            </a:p>
            <a:p>
              <a:pPr algn="l"/>
              <a:endParaRPr lang="en-US" sz="2800" dirty="0" smtClean="0"/>
            </a:p>
            <a:p>
              <a:pPr algn="l"/>
              <a:endParaRPr lang="en-US" sz="2800" dirty="0"/>
            </a:p>
            <a:p>
              <a:pPr algn="l"/>
              <a:endParaRPr lang="en-US" sz="2800" dirty="0" smtClean="0"/>
            </a:p>
            <a:p>
              <a:pPr algn="l"/>
              <a:endParaRPr lang="en-US" sz="2800" dirty="0"/>
            </a:p>
            <a:p>
              <a:pPr algn="l"/>
              <a:endParaRPr lang="en-US" sz="2800" dirty="0"/>
            </a:p>
            <a:p>
              <a:pPr algn="l"/>
              <a:endParaRPr lang="en-US" sz="2800" dirty="0" smtClean="0"/>
            </a:p>
            <a:p>
              <a:pPr algn="l"/>
              <a:endParaRPr lang="en-US" sz="2800" dirty="0"/>
            </a:p>
            <a:p>
              <a:pPr algn="l"/>
              <a:endParaRPr lang="en-US" sz="2800" dirty="0" smtClean="0"/>
            </a:p>
            <a:p>
              <a:pPr algn="l"/>
              <a:endParaRPr lang="en-US" sz="2800" dirty="0"/>
            </a:p>
            <a:p>
              <a:pPr algn="l"/>
              <a:endParaRPr lang="en-US" sz="2800" dirty="0" smtClean="0"/>
            </a:p>
            <a:p>
              <a:pPr algn="l"/>
              <a:endParaRPr lang="en-US" sz="2800" dirty="0"/>
            </a:p>
            <a:p>
              <a:pPr algn="l"/>
              <a:endParaRPr lang="fa-IR" sz="2800" dirty="0"/>
            </a:p>
          </p:txBody>
        </p:sp>
      </p:grpSp>
      <p:sp>
        <p:nvSpPr>
          <p:cNvPr id="8" name="Slide Number Placeholder 7"/>
          <p:cNvSpPr>
            <a:spLocks noGrp="1"/>
          </p:cNvSpPr>
          <p:nvPr>
            <p:ph type="sldNum" sz="quarter" idx="12"/>
          </p:nvPr>
        </p:nvSpPr>
        <p:spPr/>
        <p:txBody>
          <a:bodyPr/>
          <a:lstStyle/>
          <a:p>
            <a:fld id="{E1660F1C-737A-46A6-8C98-0C6A96FB7760}" type="slidenum">
              <a:rPr lang="fa-IR" smtClean="0"/>
              <a:pPr/>
              <a:t>40</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309530" y="1142984"/>
            <a:ext cx="7500990" cy="4154984"/>
          </a:xfrm>
          <a:prstGeom prst="rect">
            <a:avLst/>
          </a:prstGeom>
        </p:spPr>
        <p:txBody>
          <a:bodyPr wrap="square">
            <a:spAutoFit/>
          </a:bodyPr>
          <a:lstStyle/>
          <a:p>
            <a:pPr algn="l"/>
            <a:r>
              <a:rPr lang="en-US" sz="4400" dirty="0"/>
              <a:t>that CA125 remains the best single marker for nonmucinous ovarian cancer, complemented by CA15-3 or soluble mesothelin-related protein </a:t>
            </a:r>
            <a:endParaRPr lang="fa-IR" sz="44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41</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238092" y="1142984"/>
            <a:ext cx="7715304" cy="4832092"/>
          </a:xfrm>
          <a:prstGeom prst="rect">
            <a:avLst/>
          </a:prstGeom>
        </p:spPr>
        <p:txBody>
          <a:bodyPr wrap="square">
            <a:spAutoFit/>
          </a:bodyPr>
          <a:lstStyle/>
          <a:p>
            <a:pPr algn="l"/>
            <a:r>
              <a:rPr lang="en-US" sz="4400" dirty="0"/>
              <a:t>Metabolomics refers to the rapid, high-throughput characterization and quantification of </a:t>
            </a:r>
            <a:r>
              <a:rPr lang="en-US" sz="4400" dirty="0" smtClean="0"/>
              <a:t>metabolites</a:t>
            </a:r>
            <a:r>
              <a:rPr lang="en-US" sz="4400" dirty="0"/>
              <a:t>. Metabolites are the end products of cellular regulatory processes. </a:t>
            </a:r>
            <a:endParaRPr lang="fa-IR" sz="44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42</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13" name="Rectangle 12"/>
          <p:cNvSpPr/>
          <p:nvPr/>
        </p:nvSpPr>
        <p:spPr>
          <a:xfrm>
            <a:off x="1144519" y="2500306"/>
            <a:ext cx="6700872" cy="830997"/>
          </a:xfrm>
          <a:prstGeom prst="rect">
            <a:avLst/>
          </a:prstGeom>
          <a:noFill/>
        </p:spPr>
        <p:txBody>
          <a:bodyPr wrap="none" lIns="91440" tIns="45720" rIns="91440" bIns="45720">
            <a:spAutoFit/>
          </a:bodyPr>
          <a:lstStyle/>
          <a:p>
            <a:pPr algn="ctr"/>
            <a:r>
              <a:rPr lang="en-US" sz="4800" b="1" i="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Morphological Markers</a:t>
            </a:r>
            <a:endParaRPr lang="fa-IR" sz="48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9" name="Slide Number Placeholder 8"/>
          <p:cNvSpPr>
            <a:spLocks noGrp="1"/>
          </p:cNvSpPr>
          <p:nvPr>
            <p:ph type="sldNum" sz="quarter" idx="12"/>
          </p:nvPr>
        </p:nvSpPr>
        <p:spPr/>
        <p:txBody>
          <a:bodyPr/>
          <a:lstStyle/>
          <a:p>
            <a:fld id="{E1660F1C-737A-46A6-8C98-0C6A96FB7760}" type="slidenum">
              <a:rPr lang="fa-IR" smtClean="0"/>
              <a:pPr/>
              <a:t>43</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309530" y="1142984"/>
            <a:ext cx="7572428" cy="5078313"/>
          </a:xfrm>
          <a:prstGeom prst="rect">
            <a:avLst/>
          </a:prstGeom>
        </p:spPr>
        <p:txBody>
          <a:bodyPr wrap="square">
            <a:spAutoFit/>
          </a:bodyPr>
          <a:lstStyle/>
          <a:p>
            <a:pPr algn="l"/>
            <a:r>
              <a:rPr lang="en-US" sz="3600" b="1" dirty="0"/>
              <a:t>Real-time ultrasonic screening is aimed at detecting the earliest possible architectural changes in the ovary that accompany carcinogenesis.</a:t>
            </a:r>
            <a:r>
              <a:rPr lang="en-US" sz="3600" dirty="0"/>
              <a:t> Both ovarian volume and morphology are assessed with cutoffs for volume ranging from 10 mL to 20 mL, depending on menopausal status </a:t>
            </a:r>
            <a:endParaRPr lang="fa-IR" sz="36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44</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8" name="Rectangle 7"/>
          <p:cNvSpPr/>
          <p:nvPr/>
        </p:nvSpPr>
        <p:spPr>
          <a:xfrm>
            <a:off x="238092" y="1081145"/>
            <a:ext cx="7572428" cy="4524315"/>
          </a:xfrm>
          <a:prstGeom prst="rect">
            <a:avLst/>
          </a:prstGeom>
        </p:spPr>
        <p:txBody>
          <a:bodyPr wrap="square">
            <a:spAutoFit/>
          </a:bodyPr>
          <a:lstStyle/>
          <a:p>
            <a:pPr algn="l"/>
            <a:r>
              <a:rPr lang="en-US" sz="4800" b="1" dirty="0"/>
              <a:t>The persistence of abnormalities on repeat scanning 4 to 6 weeks after initial detection helps to reduce false positive rates</a:t>
            </a:r>
            <a:r>
              <a:rPr lang="en-US" sz="4800" dirty="0"/>
              <a:t> </a:t>
            </a:r>
            <a:endParaRPr lang="fa-IR" sz="4800" dirty="0"/>
          </a:p>
        </p:txBody>
      </p:sp>
      <p:sp>
        <p:nvSpPr>
          <p:cNvPr id="9" name="Slide Number Placeholder 8"/>
          <p:cNvSpPr>
            <a:spLocks noGrp="1"/>
          </p:cNvSpPr>
          <p:nvPr>
            <p:ph type="sldNum" sz="quarter" idx="12"/>
          </p:nvPr>
        </p:nvSpPr>
        <p:spPr/>
        <p:txBody>
          <a:bodyPr/>
          <a:lstStyle/>
          <a:p>
            <a:fld id="{E1660F1C-737A-46A6-8C98-0C6A96FB7760}" type="slidenum">
              <a:rPr lang="fa-IR" smtClean="0"/>
              <a:pPr/>
              <a:t>45</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4401205"/>
            </a:xfrm>
            <a:prstGeom prst="rect">
              <a:avLst/>
            </a:prstGeom>
            <a:noFill/>
          </p:spPr>
          <p:txBody>
            <a:bodyPr wrap="square" rtlCol="1">
              <a:spAutoFit/>
            </a:bodyPr>
            <a:lstStyle/>
            <a:p>
              <a:pPr lvl="0" algn="l"/>
              <a:r>
                <a:rPr lang="en-US" sz="4000" b="1" dirty="0" smtClean="0">
                  <a:ea typeface="Times New Roman" pitchFamily="18" charset="0"/>
                </a:rPr>
                <a:t>Unilocular ovarian cysts &lt;10 cm in diameter are found in 18% of asymptomatic postmenopausal women older than 50 years and are associated with an extremely low risk of malignancy.</a:t>
              </a:r>
            </a:p>
          </p:txBody>
        </p:sp>
      </p:grpSp>
      <p:sp>
        <p:nvSpPr>
          <p:cNvPr id="8" name="Slide Number Placeholder 7"/>
          <p:cNvSpPr>
            <a:spLocks noGrp="1"/>
          </p:cNvSpPr>
          <p:nvPr>
            <p:ph type="sldNum" sz="quarter" idx="12"/>
          </p:nvPr>
        </p:nvSpPr>
        <p:spPr/>
        <p:txBody>
          <a:bodyPr/>
          <a:lstStyle/>
          <a:p>
            <a:fld id="{E1660F1C-737A-46A6-8C98-0C6A96FB7760}" type="slidenum">
              <a:rPr lang="fa-IR" smtClean="0"/>
              <a:pPr/>
              <a:t>46</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3970318"/>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10" name="Rectangle 9"/>
          <p:cNvSpPr/>
          <p:nvPr/>
        </p:nvSpPr>
        <p:spPr>
          <a:xfrm>
            <a:off x="309530" y="1142984"/>
            <a:ext cx="7500990" cy="4524315"/>
          </a:xfrm>
          <a:prstGeom prst="rect">
            <a:avLst/>
          </a:prstGeom>
        </p:spPr>
        <p:txBody>
          <a:bodyPr wrap="square">
            <a:spAutoFit/>
          </a:bodyPr>
          <a:lstStyle/>
          <a:p>
            <a:pPr algn="l"/>
            <a:r>
              <a:rPr lang="en-US" sz="3600" b="1" dirty="0"/>
              <a:t>protocols use a weighted scoring system or morphological index based on ovarian volume, outline, presence of papillary projections, and cyst complexity (i.e., number of locules, wall structure, thickness of septae, and echogenicity of fluid).</a:t>
            </a:r>
            <a:r>
              <a:rPr lang="en-US" sz="3600" dirty="0"/>
              <a:t> </a:t>
            </a:r>
            <a:endParaRPr lang="fa-IR" sz="3600" dirty="0"/>
          </a:p>
        </p:txBody>
      </p:sp>
      <p:sp>
        <p:nvSpPr>
          <p:cNvPr id="9" name="Slide Number Placeholder 8"/>
          <p:cNvSpPr>
            <a:spLocks noGrp="1"/>
          </p:cNvSpPr>
          <p:nvPr>
            <p:ph type="sldNum" sz="quarter" idx="12"/>
          </p:nvPr>
        </p:nvSpPr>
        <p:spPr/>
        <p:txBody>
          <a:bodyPr/>
          <a:lstStyle/>
          <a:p>
            <a:fld id="{E1660F1C-737A-46A6-8C98-0C6A96FB7760}" type="slidenum">
              <a:rPr lang="fa-IR" smtClean="0"/>
              <a:pPr/>
              <a:t>47</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sp>
        <p:nvSpPr>
          <p:cNvPr id="9" name="Rectangle 8"/>
          <p:cNvSpPr/>
          <p:nvPr/>
        </p:nvSpPr>
        <p:spPr>
          <a:xfrm>
            <a:off x="309530" y="1071546"/>
            <a:ext cx="7572428" cy="5016758"/>
          </a:xfrm>
          <a:prstGeom prst="rect">
            <a:avLst/>
          </a:prstGeom>
        </p:spPr>
        <p:txBody>
          <a:bodyPr wrap="square">
            <a:spAutoFit/>
          </a:bodyPr>
          <a:lstStyle/>
          <a:p>
            <a:pPr algn="l"/>
            <a:r>
              <a:rPr lang="en-US" sz="4000" b="1" dirty="0"/>
              <a:t>using gray scale and Doppler (pattern recognition) by an experienced examiner has been found to be better than either CA125 alone</a:t>
            </a:r>
            <a:r>
              <a:rPr lang="en-US" sz="4000" dirty="0"/>
              <a:t> </a:t>
            </a:r>
            <a:r>
              <a:rPr lang="en-US" sz="4000" b="1" dirty="0" smtClean="0"/>
              <a:t>or </a:t>
            </a:r>
            <a:r>
              <a:rPr lang="en-US" sz="4000" b="1" dirty="0"/>
              <a:t>mathematical logistic regression models</a:t>
            </a:r>
            <a:r>
              <a:rPr lang="en-US" sz="4000" dirty="0"/>
              <a:t> </a:t>
            </a:r>
            <a:r>
              <a:rPr lang="en-US" sz="4000" b="1" dirty="0" smtClean="0"/>
              <a:t>in </a:t>
            </a:r>
            <a:r>
              <a:rPr lang="en-US" sz="4000" b="1" dirty="0"/>
              <a:t>discriminating between benign and malignant disease</a:t>
            </a:r>
            <a:endParaRPr lang="fa-IR" sz="4000" dirty="0"/>
          </a:p>
        </p:txBody>
      </p:sp>
      <p:sp>
        <p:nvSpPr>
          <p:cNvPr id="8" name="Slide Number Placeholder 7"/>
          <p:cNvSpPr>
            <a:spLocks noGrp="1"/>
          </p:cNvSpPr>
          <p:nvPr>
            <p:ph type="sldNum" sz="quarter" idx="12"/>
          </p:nvPr>
        </p:nvSpPr>
        <p:spPr/>
        <p:txBody>
          <a:bodyPr/>
          <a:lstStyle/>
          <a:p>
            <a:fld id="{E1660F1C-737A-46A6-8C98-0C6A96FB7760}" type="slidenum">
              <a:rPr lang="fa-IR" smtClean="0"/>
              <a:pPr/>
              <a:t>48</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14509292"/>
            <a:chOff x="214314" y="21972"/>
            <a:chExt cx="9691686" cy="14509292"/>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13388280"/>
            </a:xfrm>
            <a:prstGeom prst="rect">
              <a:avLst/>
            </a:prstGeom>
            <a:noFill/>
          </p:spPr>
          <p:txBody>
            <a:bodyPr wrap="square" rtlCol="1">
              <a:spAutoFit/>
            </a:bodyPr>
            <a:lstStyle/>
            <a:p>
              <a:pPr algn="l" rtl="0"/>
              <a:r>
                <a:rPr lang="en-US" sz="3200" b="1" dirty="0"/>
                <a:t>The risk of malignancy index (RMI) combines serum CA125 values with ultrasonic-detected ovarian morphology and</a:t>
              </a:r>
              <a:r>
                <a:rPr lang="en-US" sz="3200" dirty="0"/>
                <a:t> </a:t>
              </a:r>
            </a:p>
            <a:p>
              <a:pPr algn="l" rtl="0"/>
              <a:r>
                <a:rPr lang="en-US" sz="3200" dirty="0"/>
                <a:t>P.243</a:t>
              </a:r>
            </a:p>
            <a:p>
              <a:pPr algn="l"/>
              <a:r>
                <a:rPr lang="en-US" sz="3200" dirty="0"/>
                <a:t/>
              </a:r>
              <a:br>
                <a:rPr lang="en-US" sz="3200" dirty="0"/>
              </a:br>
              <a:r>
                <a:rPr lang="en-US" sz="3200" b="1" dirty="0"/>
                <a:t>menopausal status and has been widely used as a discriminatory tool for the primary evaluation of patients with an adnexal mass</a:t>
              </a:r>
              <a:r>
                <a:rPr lang="en-US" sz="3200" dirty="0"/>
                <a:t> </a:t>
              </a:r>
              <a:endParaRPr lang="en-US" sz="3200" dirty="0" smtClean="0"/>
            </a:p>
            <a:p>
              <a:pPr algn="l"/>
              <a:endParaRPr lang="en-US" sz="3200" dirty="0"/>
            </a:p>
            <a:p>
              <a:pPr algn="l"/>
              <a:endParaRPr lang="en-US" sz="3200" dirty="0" smtClean="0"/>
            </a:p>
            <a:p>
              <a:pPr algn="l"/>
              <a:endParaRPr lang="en-US" sz="3200" dirty="0"/>
            </a:p>
            <a:p>
              <a:pPr algn="l"/>
              <a:endParaRPr lang="en-US" sz="3200" dirty="0" smtClean="0"/>
            </a:p>
            <a:p>
              <a:pPr algn="l"/>
              <a:endParaRPr lang="en-US" sz="3200" dirty="0"/>
            </a:p>
            <a:p>
              <a:pPr algn="l"/>
              <a:endParaRPr lang="en-US" sz="3200" dirty="0" smtClean="0"/>
            </a:p>
            <a:p>
              <a:pPr algn="l"/>
              <a:endParaRPr lang="en-US" sz="3200" dirty="0"/>
            </a:p>
            <a:p>
              <a:pPr algn="l"/>
              <a:endParaRPr lang="en-US" sz="3200" dirty="0" smtClean="0"/>
            </a:p>
            <a:p>
              <a:pPr algn="l"/>
              <a:endParaRPr lang="en-US" sz="3200" dirty="0"/>
            </a:p>
            <a:p>
              <a:pPr algn="l"/>
              <a:endParaRPr lang="en-US" sz="3200" dirty="0"/>
            </a:p>
            <a:p>
              <a:pPr algn="l"/>
              <a:endParaRPr lang="en-US" sz="3200" dirty="0" smtClean="0"/>
            </a:p>
            <a:p>
              <a:pPr algn="l"/>
              <a:endParaRPr lang="en-US" sz="3200" dirty="0"/>
            </a:p>
            <a:p>
              <a:pPr algn="l"/>
              <a:endParaRPr lang="en-US" sz="3200" dirty="0" smtClean="0"/>
            </a:p>
            <a:p>
              <a:pPr algn="l"/>
              <a:endParaRPr lang="en-US" sz="3200" dirty="0"/>
            </a:p>
            <a:p>
              <a:pPr algn="l"/>
              <a:endParaRPr lang="en-US" sz="3200" dirty="0" smtClean="0"/>
            </a:p>
            <a:p>
              <a:pPr algn="l"/>
              <a:endParaRPr lang="en-US" sz="3200" dirty="0"/>
            </a:p>
            <a:p>
              <a:pPr algn="l"/>
              <a:endParaRPr lang="fa-IR" sz="3200" dirty="0"/>
            </a:p>
          </p:txBody>
        </p:sp>
      </p:grpSp>
      <p:sp>
        <p:nvSpPr>
          <p:cNvPr id="8" name="Slide Number Placeholder 7"/>
          <p:cNvSpPr>
            <a:spLocks noGrp="1"/>
          </p:cNvSpPr>
          <p:nvPr>
            <p:ph type="sldNum" sz="quarter" idx="12"/>
          </p:nvPr>
        </p:nvSpPr>
        <p:spPr/>
        <p:txBody>
          <a:bodyPr/>
          <a:lstStyle/>
          <a:p>
            <a:fld id="{E1660F1C-737A-46A6-8C98-0C6A96FB7760}" type="slidenum">
              <a:rPr lang="fa-IR" smtClean="0"/>
              <a:pPr/>
              <a:t>49</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sp>
        <p:nvSpPr>
          <p:cNvPr id="9" name="Rectangle 8"/>
          <p:cNvSpPr/>
          <p:nvPr/>
        </p:nvSpPr>
        <p:spPr>
          <a:xfrm>
            <a:off x="904864" y="1097517"/>
            <a:ext cx="6905656" cy="10618291"/>
          </a:xfrm>
          <a:prstGeom prst="rect">
            <a:avLst/>
          </a:prstGeom>
        </p:spPr>
        <p:txBody>
          <a:bodyPr wrap="square">
            <a:spAutoFit/>
          </a:bodyPr>
          <a:lstStyle/>
          <a:p>
            <a:pPr algn="l"/>
            <a:r>
              <a:rPr lang="en-US" sz="3600" b="1" dirty="0" smtClean="0"/>
              <a:t>Tumor markers are molecules or substances produced by or in response to neoaplastic proliferation that enter the circulation in detectable amounts.</a:t>
            </a:r>
          </a:p>
          <a:p>
            <a:pPr algn="l"/>
            <a:r>
              <a:rPr lang="en-US" sz="3600" b="1" dirty="0" smtClean="0"/>
              <a:t> They indicate the likely presence of cancer or provide information about its behavior.</a:t>
            </a:r>
          </a:p>
          <a:p>
            <a:endParaRPr lang="en-US" sz="3600" b="1" dirty="0" smtClean="0"/>
          </a:p>
          <a:p>
            <a:endParaRPr lang="en-US" sz="3600" b="1" dirty="0" smtClean="0"/>
          </a:p>
          <a:p>
            <a:endParaRPr lang="en-US" sz="3600" b="1" dirty="0" smtClean="0"/>
          </a:p>
          <a:p>
            <a:endParaRPr lang="en-US" sz="3600" b="1" dirty="0" smtClean="0"/>
          </a:p>
          <a:p>
            <a:endParaRPr lang="en-US" sz="3600" b="1" dirty="0" smtClean="0"/>
          </a:p>
          <a:p>
            <a:endParaRPr lang="en-US" sz="3600" b="1" dirty="0" smtClean="0"/>
          </a:p>
          <a:p>
            <a:endParaRPr lang="en-US" sz="3600" b="1" dirty="0" smtClean="0"/>
          </a:p>
          <a:p>
            <a:endParaRPr lang="en-US" sz="3600" b="1" dirty="0" smtClean="0"/>
          </a:p>
          <a:p>
            <a:endParaRPr lang="en-US" sz="3600" b="1" dirty="0" smtClean="0"/>
          </a:p>
          <a:p>
            <a:endParaRPr lang="en-US" sz="3600" b="1" dirty="0" smtClean="0"/>
          </a:p>
        </p:txBody>
      </p:sp>
      <p:sp>
        <p:nvSpPr>
          <p:cNvPr id="8" name="Slide Number Placeholder 7"/>
          <p:cNvSpPr>
            <a:spLocks noGrp="1"/>
          </p:cNvSpPr>
          <p:nvPr>
            <p:ph type="sldNum" sz="quarter" idx="12"/>
          </p:nvPr>
        </p:nvSpPr>
        <p:spPr/>
        <p:txBody>
          <a:bodyPr/>
          <a:lstStyle/>
          <a:p>
            <a:fld id="{E1660F1C-737A-46A6-8C98-0C6A96FB7760}" type="slidenum">
              <a:rPr lang="fa-IR" smtClean="0"/>
              <a:pPr/>
              <a:t>5</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r>
                <a:rPr lang="en-US" dirty="0" smtClean="0"/>
                <a:t>1</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10" name="Rectangle 9"/>
          <p:cNvSpPr/>
          <p:nvPr/>
        </p:nvSpPr>
        <p:spPr>
          <a:xfrm>
            <a:off x="452406" y="1214422"/>
            <a:ext cx="7072362" cy="4401205"/>
          </a:xfrm>
          <a:prstGeom prst="rect">
            <a:avLst/>
          </a:prstGeom>
        </p:spPr>
        <p:txBody>
          <a:bodyPr wrap="square">
            <a:spAutoFit/>
          </a:bodyPr>
          <a:lstStyle/>
          <a:p>
            <a:pPr algn="l"/>
            <a:r>
              <a:rPr lang="en-US" sz="4000" b="1" dirty="0"/>
              <a:t>There is a move toward conservative management of adnexal cysts judged to be benign at transvaginal ultrasonic examination when they are incidentally detected in postmenopausal </a:t>
            </a:r>
            <a:r>
              <a:rPr lang="en-US" sz="4000" b="1" dirty="0" smtClean="0"/>
              <a:t>women</a:t>
            </a:r>
            <a:endParaRPr lang="fa-IR" sz="4000" dirty="0"/>
          </a:p>
        </p:txBody>
      </p:sp>
      <p:sp>
        <p:nvSpPr>
          <p:cNvPr id="9" name="Slide Number Placeholder 8"/>
          <p:cNvSpPr>
            <a:spLocks noGrp="1"/>
          </p:cNvSpPr>
          <p:nvPr>
            <p:ph type="sldNum" sz="quarter" idx="12"/>
          </p:nvPr>
        </p:nvSpPr>
        <p:spPr/>
        <p:txBody>
          <a:bodyPr/>
          <a:lstStyle/>
          <a:p>
            <a:fld id="{E1660F1C-737A-46A6-8C98-0C6A96FB7760}" type="slidenum">
              <a:rPr lang="fa-IR" smtClean="0"/>
              <a:pPr/>
              <a:t>50</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2031325"/>
            </a:xfrm>
            <a:prstGeom prst="rect">
              <a:avLst/>
            </a:prstGeom>
            <a:noFill/>
          </p:spPr>
          <p:txBody>
            <a:bodyPr wrap="square" rtlCol="1">
              <a:spAutoFit/>
            </a:bodyPr>
            <a:lstStyle/>
            <a:p>
              <a:r>
                <a:rPr lang="en-US" dirty="0" smtClean="0"/>
                <a:t>    </a:t>
              </a:r>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452406" y="1214422"/>
            <a:ext cx="7405722" cy="5078313"/>
          </a:xfrm>
          <a:prstGeom prst="rect">
            <a:avLst/>
          </a:prstGeom>
        </p:spPr>
        <p:txBody>
          <a:bodyPr wrap="square">
            <a:spAutoFit/>
          </a:bodyPr>
          <a:lstStyle/>
          <a:p>
            <a:pPr algn="l"/>
            <a:r>
              <a:rPr lang="en-US" sz="3600" b="1" dirty="0"/>
              <a:t>Neovascularization is an obligate early event in tumor growth and neoplasia</a:t>
            </a:r>
            <a:r>
              <a:rPr lang="en-US" sz="3600" dirty="0"/>
              <a:t> </a:t>
            </a:r>
            <a:r>
              <a:rPr lang="en-US" sz="3600" dirty="0" smtClean="0"/>
              <a:t>Fastgrowing </a:t>
            </a:r>
            <a:r>
              <a:rPr lang="en-US" sz="3600" dirty="0"/>
              <a:t>tumors contain many new vessels that have less smooth muscle in their walls and therefore provide less resistance to blood flow when compared with vessels within benign ovarian tumors. </a:t>
            </a:r>
            <a:endParaRPr lang="fa-IR" sz="36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51</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238092" y="1071546"/>
            <a:ext cx="7572428" cy="5262979"/>
          </a:xfrm>
          <a:prstGeom prst="rect">
            <a:avLst/>
          </a:prstGeom>
        </p:spPr>
        <p:txBody>
          <a:bodyPr wrap="square">
            <a:spAutoFit/>
          </a:bodyPr>
          <a:lstStyle/>
          <a:p>
            <a:pPr algn="l"/>
            <a:r>
              <a:rPr lang="en-US" sz="4800" b="1" dirty="0"/>
              <a:t>Color-flow Doppler imaging uses these altered blood-flow patterns as markers to differentiate malignant from physiologic and benign lesions</a:t>
            </a:r>
            <a:endParaRPr lang="fa-IR" sz="48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52</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452406" y="1071546"/>
            <a:ext cx="6977094" cy="4524315"/>
          </a:xfrm>
          <a:prstGeom prst="rect">
            <a:avLst/>
          </a:prstGeom>
        </p:spPr>
        <p:txBody>
          <a:bodyPr wrap="square">
            <a:spAutoFit/>
          </a:bodyPr>
          <a:lstStyle/>
          <a:p>
            <a:pPr algn="l"/>
            <a:r>
              <a:rPr lang="en-US" sz="4800" dirty="0"/>
              <a:t>It has been reported that lack of blood flow in an ovarian tumor, as detected by color Doppler, may preclude cancer </a:t>
            </a:r>
            <a:endParaRPr lang="fa-IR" sz="48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53</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0" y="0"/>
            <a:ext cx="9906000" cy="6715148"/>
            <a:chOff x="0" y="0"/>
            <a:chExt cx="9906000" cy="6715148"/>
          </a:xfrm>
        </p:grpSpPr>
        <p:sp>
          <p:nvSpPr>
            <p:cNvPr id="50" name="Rounded Rectangle 49"/>
            <p:cNvSpPr/>
            <p:nvPr/>
          </p:nvSpPr>
          <p:spPr>
            <a:xfrm>
              <a:off x="0" y="0"/>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4801314"/>
            </a:xfrm>
            <a:prstGeom prst="rect">
              <a:avLst/>
            </a:prstGeom>
            <a:noFill/>
          </p:spPr>
          <p:txBody>
            <a:bodyPr wrap="square" rtlCol="1">
              <a:spAutoFit/>
            </a:bodyPr>
            <a:lstStyle/>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12" name="Rectangle 11"/>
          <p:cNvSpPr/>
          <p:nvPr/>
        </p:nvSpPr>
        <p:spPr>
          <a:xfrm>
            <a:off x="952472" y="1857364"/>
            <a:ext cx="6500859" cy="2123658"/>
          </a:xfrm>
          <a:prstGeom prst="rect">
            <a:avLst/>
          </a:prstGeom>
          <a:noFill/>
        </p:spPr>
        <p:txBody>
          <a:bodyPr wrap="square" lIns="91440" tIns="45720" rIns="91440" bIns="45720">
            <a:spAutoFit/>
          </a:bodyPr>
          <a:lstStyle/>
          <a:p>
            <a:pPr lvl="0" algn="ctr" rtl="0"/>
            <a:r>
              <a:rPr lang="en-US" sz="4400" b="1" i="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Target Populations</a:t>
            </a:r>
            <a:endParaRPr lang="en-US"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lvl="0" algn="ctr" rtl="0"/>
            <a:r>
              <a:rPr lang="en-US"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General Population</a:t>
            </a:r>
          </a:p>
          <a:p>
            <a:pPr lvl="0" algn="ctr" rtl="0"/>
            <a:r>
              <a:rPr lang="en-US" sz="4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High-Risk Population</a:t>
            </a:r>
            <a:endParaRPr lang="fa-IR" sz="4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9" name="Slide Number Placeholder 8"/>
          <p:cNvSpPr>
            <a:spLocks noGrp="1"/>
          </p:cNvSpPr>
          <p:nvPr>
            <p:ph type="sldNum" sz="quarter" idx="12"/>
          </p:nvPr>
        </p:nvSpPr>
        <p:spPr/>
        <p:txBody>
          <a:bodyPr/>
          <a:lstStyle/>
          <a:p>
            <a:fld id="{E1660F1C-737A-46A6-8C98-0C6A96FB7760}" type="slidenum">
              <a:rPr lang="fa-IR" smtClean="0"/>
              <a:pPr/>
              <a:t>54</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sp>
        <p:nvSpPr>
          <p:cNvPr id="9" name="Rectangle 8"/>
          <p:cNvSpPr/>
          <p:nvPr/>
        </p:nvSpPr>
        <p:spPr>
          <a:xfrm>
            <a:off x="595282" y="1357298"/>
            <a:ext cx="6310322" cy="2800767"/>
          </a:xfrm>
          <a:prstGeom prst="rect">
            <a:avLst/>
          </a:prstGeom>
        </p:spPr>
        <p:txBody>
          <a:bodyPr wrap="square">
            <a:spAutoFit/>
          </a:bodyPr>
          <a:lstStyle/>
          <a:p>
            <a:pPr algn="l"/>
            <a:r>
              <a:rPr lang="en-US" sz="4400" dirty="0"/>
              <a:t>the role of </a:t>
            </a:r>
            <a:r>
              <a:rPr lang="en-US" sz="4400" b="1" dirty="0"/>
              <a:t>single nucleotide polymorphisms</a:t>
            </a:r>
            <a:r>
              <a:rPr lang="en-US" sz="4400" dirty="0"/>
              <a:t> in low-</a:t>
            </a:r>
            <a:r>
              <a:rPr lang="en-US" sz="4400" dirty="0" err="1"/>
              <a:t>penetrance</a:t>
            </a:r>
            <a:r>
              <a:rPr lang="en-US" sz="4400" dirty="0"/>
              <a:t> genes</a:t>
            </a:r>
            <a:endParaRPr lang="fa-IR" sz="4400" dirty="0"/>
          </a:p>
        </p:txBody>
      </p:sp>
      <p:sp>
        <p:nvSpPr>
          <p:cNvPr id="8" name="Slide Number Placeholder 7"/>
          <p:cNvSpPr>
            <a:spLocks noGrp="1"/>
          </p:cNvSpPr>
          <p:nvPr>
            <p:ph type="sldNum" sz="quarter" idx="12"/>
          </p:nvPr>
        </p:nvSpPr>
        <p:spPr/>
        <p:txBody>
          <a:bodyPr/>
          <a:lstStyle/>
          <a:p>
            <a:fld id="{E1660F1C-737A-46A6-8C98-0C6A96FB7760}" type="slidenum">
              <a:rPr lang="fa-IR" smtClean="0"/>
              <a:pPr/>
              <a:t>55</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238092" y="1142984"/>
            <a:ext cx="7191408" cy="4524315"/>
          </a:xfrm>
          <a:prstGeom prst="rect">
            <a:avLst/>
          </a:prstGeom>
        </p:spPr>
        <p:txBody>
          <a:bodyPr wrap="square">
            <a:spAutoFit/>
          </a:bodyPr>
          <a:lstStyle/>
          <a:p>
            <a:pPr algn="l"/>
            <a:r>
              <a:rPr lang="en-US" sz="4800" b="1" i="1" dirty="0"/>
              <a:t>than</a:t>
            </a:r>
            <a:r>
              <a:rPr lang="en-US" sz="4800" b="1" dirty="0"/>
              <a:t> 90% of sporadic cancers occur in women older than 50 years,</a:t>
            </a:r>
            <a:r>
              <a:rPr lang="en-US" sz="4800" dirty="0"/>
              <a:t> so screening studies in the general population usually target this group.</a:t>
            </a:r>
            <a:endParaRPr lang="fa-IR" sz="48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56</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595282" y="1214422"/>
            <a:ext cx="6834218" cy="4401205"/>
          </a:xfrm>
          <a:prstGeom prst="rect">
            <a:avLst/>
          </a:prstGeom>
        </p:spPr>
        <p:txBody>
          <a:bodyPr wrap="square">
            <a:spAutoFit/>
          </a:bodyPr>
          <a:lstStyle/>
          <a:p>
            <a:pPr algn="l"/>
            <a:r>
              <a:rPr lang="en-US" sz="4000" dirty="0"/>
              <a:t>. Female relatives of affected members from ovarian, breast, breast and ovarian, or Lynch syndrome (LS) Hereditary syndromes account for approximately 5% to 10% of ovarian cancers</a:t>
            </a:r>
            <a:endParaRPr lang="fa-IR" sz="40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57</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380968" y="1214422"/>
            <a:ext cx="7500990" cy="5016758"/>
          </a:xfrm>
          <a:prstGeom prst="rect">
            <a:avLst/>
          </a:prstGeom>
        </p:spPr>
        <p:txBody>
          <a:bodyPr wrap="square">
            <a:spAutoFit/>
          </a:bodyPr>
          <a:lstStyle/>
          <a:p>
            <a:pPr algn="l"/>
            <a:r>
              <a:rPr lang="en-US" sz="4000" b="1" dirty="0"/>
              <a:t>. Women in the high-risk population who request screening should be counseled about the current lack of evidence for the efficacy of both CA125 and ultrasonic screening and the associated false positive rates</a:t>
            </a:r>
            <a:endParaRPr lang="fa-IR" sz="4000" b="1"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58</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238092" y="1000108"/>
            <a:ext cx="7715304" cy="4524315"/>
          </a:xfrm>
          <a:prstGeom prst="rect">
            <a:avLst/>
          </a:prstGeom>
        </p:spPr>
        <p:txBody>
          <a:bodyPr wrap="square">
            <a:spAutoFit/>
          </a:bodyPr>
          <a:lstStyle/>
          <a:p>
            <a:pPr algn="l"/>
            <a:r>
              <a:rPr lang="en-US" sz="4800" b="1" dirty="0"/>
              <a:t>The recommended first-line option for these women is risk-reducing </a:t>
            </a:r>
            <a:r>
              <a:rPr lang="en-US" sz="4800" b="1" dirty="0" smtClean="0"/>
              <a:t>salpingo- oophorectomy </a:t>
            </a:r>
            <a:r>
              <a:rPr lang="en-US" sz="4800" b="1" dirty="0"/>
              <a:t>after completion of their families </a:t>
            </a:r>
            <a:endParaRPr lang="fa-IR" sz="4800" b="1"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59</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sp>
        <p:nvSpPr>
          <p:cNvPr id="15" name="Rectangle 14"/>
          <p:cNvSpPr/>
          <p:nvPr/>
        </p:nvSpPr>
        <p:spPr>
          <a:xfrm>
            <a:off x="309530" y="1142984"/>
            <a:ext cx="7572428" cy="4247317"/>
          </a:xfrm>
          <a:prstGeom prst="rect">
            <a:avLst/>
          </a:prstGeom>
        </p:spPr>
        <p:txBody>
          <a:bodyPr wrap="square">
            <a:spAutoFit/>
          </a:bodyPr>
          <a:lstStyle/>
          <a:p>
            <a:pPr algn="l"/>
            <a:r>
              <a:rPr lang="en-US" sz="5400" dirty="0"/>
              <a:t>In most diseases, tumor markers are therefore not diagnostic but contribute to differential diagnosis. </a:t>
            </a:r>
            <a:endParaRPr lang="fa-IR" sz="5400" dirty="0"/>
          </a:p>
        </p:txBody>
      </p:sp>
      <p:sp>
        <p:nvSpPr>
          <p:cNvPr id="8" name="Slide Number Placeholder 7"/>
          <p:cNvSpPr>
            <a:spLocks noGrp="1"/>
          </p:cNvSpPr>
          <p:nvPr>
            <p:ph type="sldNum" sz="quarter" idx="12"/>
          </p:nvPr>
        </p:nvSpPr>
        <p:spPr/>
        <p:txBody>
          <a:bodyPr/>
          <a:lstStyle/>
          <a:p>
            <a:fld id="{E1660F1C-737A-46A6-8C98-0C6A96FB7760}" type="slidenum">
              <a:rPr lang="fa-IR" smtClean="0"/>
              <a:pPr/>
              <a:t>6</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380968" y="1071547"/>
            <a:ext cx="7500990" cy="3416320"/>
          </a:xfrm>
          <a:prstGeom prst="rect">
            <a:avLst/>
          </a:prstGeom>
        </p:spPr>
        <p:txBody>
          <a:bodyPr wrap="square">
            <a:spAutoFit/>
          </a:bodyPr>
          <a:lstStyle/>
          <a:p>
            <a:pPr algn="l"/>
            <a:r>
              <a:rPr lang="en-US" sz="5400" dirty="0" smtClean="0"/>
              <a:t> </a:t>
            </a:r>
            <a:r>
              <a:rPr lang="en-US" sz="5400" b="1" dirty="0"/>
              <a:t>Most endometrial cancers (77%) are diagnosed at an early, favorable stage.</a:t>
            </a:r>
            <a:endParaRPr lang="fa-IR" sz="54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60</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452406" y="1214422"/>
            <a:ext cx="6977094" cy="5016758"/>
          </a:xfrm>
          <a:prstGeom prst="rect">
            <a:avLst/>
          </a:prstGeom>
        </p:spPr>
        <p:txBody>
          <a:bodyPr wrap="square">
            <a:spAutoFit/>
          </a:bodyPr>
          <a:lstStyle/>
          <a:p>
            <a:pPr algn="l"/>
            <a:r>
              <a:rPr lang="en-US" sz="4000" b="1" dirty="0"/>
              <a:t>Screening is only recommended in women with or at high risk for hereditary nonpolyposis colon cancer (HNPCC) or Lynch syndrome. LS is an </a:t>
            </a:r>
            <a:r>
              <a:rPr lang="en-US" sz="4000" b="1" dirty="0" err="1"/>
              <a:t>autosomal</a:t>
            </a:r>
            <a:r>
              <a:rPr lang="en-US" sz="4000" b="1" dirty="0"/>
              <a:t> dominant syndrome </a:t>
            </a:r>
            <a:endParaRPr lang="fa-IR" sz="4000" b="1"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61</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309530" y="1142984"/>
            <a:ext cx="7572428" cy="5509200"/>
          </a:xfrm>
          <a:prstGeom prst="rect">
            <a:avLst/>
          </a:prstGeom>
        </p:spPr>
        <p:txBody>
          <a:bodyPr wrap="square">
            <a:spAutoFit/>
          </a:bodyPr>
          <a:lstStyle/>
          <a:p>
            <a:pPr algn="l"/>
            <a:r>
              <a:rPr lang="en-US" sz="4400" b="1" dirty="0"/>
              <a:t>Various strategies have been used to screen for endometrial cancer in women with Lynch syndrome, but the efficacy of endometrial screening in these women remains unproven.</a:t>
            </a:r>
            <a:endParaRPr lang="fa-IR" sz="4400" b="1"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62</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380968" y="1000108"/>
            <a:ext cx="7500990" cy="4524315"/>
          </a:xfrm>
          <a:prstGeom prst="rect">
            <a:avLst/>
          </a:prstGeom>
        </p:spPr>
        <p:txBody>
          <a:bodyPr wrap="square">
            <a:spAutoFit/>
          </a:bodyPr>
          <a:lstStyle/>
          <a:p>
            <a:pPr algn="l"/>
            <a:r>
              <a:rPr lang="en-US" sz="3600" b="1" dirty="0"/>
              <a:t>The main modalities used include TVS and endometrial sampling. The latter has been used both alone and in combination with hysteroscopy. However, available data are limited, and the evidence to recommend any particular method of screening is lacking</a:t>
            </a:r>
            <a:endParaRPr lang="fa-IR" sz="3600" b="1"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63</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238092" y="1071546"/>
            <a:ext cx="7572428" cy="5016758"/>
          </a:xfrm>
          <a:prstGeom prst="rect">
            <a:avLst/>
          </a:prstGeom>
        </p:spPr>
        <p:txBody>
          <a:bodyPr wrap="square">
            <a:spAutoFit/>
          </a:bodyPr>
          <a:lstStyle/>
          <a:p>
            <a:pPr algn="l"/>
            <a:r>
              <a:rPr lang="en-US" sz="4000" dirty="0" err="1"/>
              <a:t>Pipelle</a:t>
            </a:r>
            <a:r>
              <a:rPr lang="en-US" sz="4000" dirty="0"/>
              <a:t> endometrial biopsy is a well-established method for endometrial sampling and is well tolerated by women as an outpatient procedure. However, it has a tissue yield and procedure failure rate of approximately 10%</a:t>
            </a:r>
            <a:endParaRPr lang="fa-IR" sz="40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64</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238092" y="1142984"/>
            <a:ext cx="7643866" cy="3785652"/>
          </a:xfrm>
          <a:prstGeom prst="rect">
            <a:avLst/>
          </a:prstGeom>
        </p:spPr>
        <p:txBody>
          <a:bodyPr wrap="square">
            <a:spAutoFit/>
          </a:bodyPr>
          <a:lstStyle/>
          <a:p>
            <a:pPr algn="l"/>
            <a:r>
              <a:rPr lang="en-US" sz="4800" b="1" dirty="0"/>
              <a:t>Hysteroscopy-directed endometrial sampling is now routinely performed as an outpatient procedure. </a:t>
            </a:r>
            <a:endParaRPr lang="fa-IR" sz="4800" b="1"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65</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523844" y="1071546"/>
            <a:ext cx="7358114" cy="5016758"/>
          </a:xfrm>
          <a:prstGeom prst="rect">
            <a:avLst/>
          </a:prstGeom>
        </p:spPr>
        <p:txBody>
          <a:bodyPr wrap="square">
            <a:spAutoFit/>
          </a:bodyPr>
          <a:lstStyle/>
          <a:p>
            <a:pPr algn="l"/>
            <a:r>
              <a:rPr lang="en-US" sz="4000" b="1" dirty="0"/>
              <a:t>This emphasizes the importance of counseling women undergoing screening about reporting any abnormal menstrual symptoms or bleeding patterns and subsequently investigating them</a:t>
            </a:r>
            <a:endParaRPr lang="fa-IR" sz="4000" b="1"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66</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738158" y="1071546"/>
            <a:ext cx="7000924" cy="5078313"/>
          </a:xfrm>
          <a:prstGeom prst="rect">
            <a:avLst/>
          </a:prstGeom>
        </p:spPr>
        <p:txBody>
          <a:bodyPr wrap="square">
            <a:spAutoFit/>
          </a:bodyPr>
          <a:lstStyle/>
          <a:p>
            <a:pPr algn="l"/>
            <a:r>
              <a:rPr lang="en-US" sz="3600" b="1" dirty="0"/>
              <a:t>endometrial screening, most current guidelines recommend a strategy of TVS and endometrial sampling from the age of 30 to 35 years</a:t>
            </a:r>
            <a:r>
              <a:rPr lang="en-US" sz="3600" dirty="0"/>
              <a:t> </a:t>
            </a:r>
            <a:r>
              <a:rPr lang="en-US" sz="3600" dirty="0" smtClean="0"/>
              <a:t>(). </a:t>
            </a:r>
            <a:r>
              <a:rPr lang="en-US" sz="3600" dirty="0" err="1"/>
              <a:t>Hysteroscopically</a:t>
            </a:r>
            <a:r>
              <a:rPr lang="en-US" sz="3600" dirty="0"/>
              <a:t> directed sampling may have the added benefit of diagnosing focal premalignant lesions in asymptomatic women</a:t>
            </a:r>
            <a:endParaRPr lang="fa-IR" sz="36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67</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452406" y="1142984"/>
            <a:ext cx="7358114" cy="5016758"/>
          </a:xfrm>
          <a:prstGeom prst="rect">
            <a:avLst/>
          </a:prstGeom>
        </p:spPr>
        <p:txBody>
          <a:bodyPr wrap="square">
            <a:spAutoFit/>
          </a:bodyPr>
          <a:lstStyle/>
          <a:p>
            <a:pPr algn="l"/>
            <a:r>
              <a:rPr lang="en-US" sz="4000" dirty="0"/>
              <a:t>. </a:t>
            </a:r>
            <a:r>
              <a:rPr lang="en-US" sz="4000" b="1" dirty="0"/>
              <a:t>Prophylactic hysterectomy and bilateral </a:t>
            </a:r>
            <a:r>
              <a:rPr lang="en-US" sz="4000" b="1" dirty="0" err="1"/>
              <a:t>salpingo-oophorectomy</a:t>
            </a:r>
            <a:r>
              <a:rPr lang="en-US" sz="4000" b="1" dirty="0"/>
              <a:t> is the recommended alternative for prevention of endometrial and ovarian cancer in LS women who have completed their families</a:t>
            </a:r>
            <a:r>
              <a:rPr lang="en-US" sz="4000" dirty="0"/>
              <a:t> </a:t>
            </a:r>
            <a:endParaRPr lang="fa-IR" sz="40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68</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309530" y="1214422"/>
            <a:ext cx="7500990" cy="3477875"/>
          </a:xfrm>
          <a:prstGeom prst="rect">
            <a:avLst/>
          </a:prstGeom>
        </p:spPr>
        <p:txBody>
          <a:bodyPr wrap="square">
            <a:spAutoFit/>
          </a:bodyPr>
          <a:lstStyle/>
          <a:p>
            <a:pPr algn="l"/>
            <a:r>
              <a:rPr lang="en-US" sz="4400" b="1" dirty="0"/>
              <a:t>The most commonly used tumor marker is endometrial thickness, which is measured using transvaginal ultrasound. </a:t>
            </a:r>
            <a:endParaRPr lang="fa-IR" sz="4400" b="1"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69</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sp>
        <p:nvSpPr>
          <p:cNvPr id="9" name="Rectangle 8"/>
          <p:cNvSpPr/>
          <p:nvPr/>
        </p:nvSpPr>
        <p:spPr>
          <a:xfrm>
            <a:off x="380968" y="1142984"/>
            <a:ext cx="7429552" cy="3785652"/>
          </a:xfrm>
          <a:prstGeom prst="rect">
            <a:avLst/>
          </a:prstGeom>
        </p:spPr>
        <p:txBody>
          <a:bodyPr wrap="square">
            <a:spAutoFit/>
          </a:bodyPr>
          <a:lstStyle/>
          <a:p>
            <a:pPr algn="l"/>
            <a:r>
              <a:rPr lang="en-US" sz="4800" b="1" dirty="0"/>
              <a:t>Despite significant </a:t>
            </a:r>
            <a:r>
              <a:rPr lang="en-US" sz="4800" b="1" dirty="0" smtClean="0"/>
              <a:t>research  </a:t>
            </a:r>
            <a:r>
              <a:rPr lang="en-US" sz="4800" b="1" dirty="0"/>
              <a:t>into a large variety of markers, the number of clinically useful markers is limited.</a:t>
            </a:r>
            <a:endParaRPr lang="fa-IR" sz="4800" dirty="0"/>
          </a:p>
        </p:txBody>
      </p:sp>
      <p:sp>
        <p:nvSpPr>
          <p:cNvPr id="8" name="Slide Number Placeholder 7"/>
          <p:cNvSpPr>
            <a:spLocks noGrp="1"/>
          </p:cNvSpPr>
          <p:nvPr>
            <p:ph type="sldNum" sz="quarter" idx="12"/>
          </p:nvPr>
        </p:nvSpPr>
        <p:spPr/>
        <p:txBody>
          <a:bodyPr/>
          <a:lstStyle/>
          <a:p>
            <a:fld id="{E1660F1C-737A-46A6-8C98-0C6A96FB7760}" type="slidenum">
              <a:rPr lang="fa-IR" smtClean="0"/>
              <a:pPr/>
              <a:t>7</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164824"/>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595282" y="1142984"/>
            <a:ext cx="6834218" cy="5509200"/>
          </a:xfrm>
          <a:prstGeom prst="rect">
            <a:avLst/>
          </a:prstGeom>
        </p:spPr>
        <p:txBody>
          <a:bodyPr wrap="square">
            <a:spAutoFit/>
          </a:bodyPr>
          <a:lstStyle/>
          <a:p>
            <a:pPr algn="l"/>
            <a:r>
              <a:rPr lang="en-US" sz="3200" b="1" dirty="0"/>
              <a:t>It is defined as the distance from the proximal to the distal interface of the </a:t>
            </a:r>
            <a:r>
              <a:rPr lang="en-US" sz="3200" b="1" dirty="0" err="1"/>
              <a:t>hypoechoic</a:t>
            </a:r>
            <a:r>
              <a:rPr lang="en-US" sz="3200" b="1" dirty="0"/>
              <a:t> halo that surrounds the more </a:t>
            </a:r>
            <a:r>
              <a:rPr lang="en-US" sz="3200" b="1" dirty="0" err="1"/>
              <a:t>echogenic</a:t>
            </a:r>
            <a:r>
              <a:rPr lang="en-US" sz="3200" b="1" dirty="0"/>
              <a:t> </a:t>
            </a:r>
            <a:r>
              <a:rPr lang="en-US" sz="3200" b="1" dirty="0" err="1"/>
              <a:t>myometrium</a:t>
            </a:r>
            <a:r>
              <a:rPr lang="en-US" sz="3200" b="1" dirty="0"/>
              <a:t>. It is conventional to measure double thickness (thickness of both endometrial layers) at the thickest point in the </a:t>
            </a:r>
            <a:r>
              <a:rPr lang="en-US" sz="3200" b="1" dirty="0" err="1"/>
              <a:t>midsagittal</a:t>
            </a:r>
            <a:r>
              <a:rPr lang="en-US" sz="3200" b="1" dirty="0"/>
              <a:t> view. Cutoffs of 12 mm in premenopausal women and 5 mm in postmenopausal women </a:t>
            </a:r>
            <a:endParaRPr lang="fa-IR" sz="3200" b="1"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70</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104677"/>
            <a:ext cx="9691686" cy="16109731"/>
            <a:chOff x="214314" y="21972"/>
            <a:chExt cx="9691686" cy="16109731"/>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14988719"/>
            </a:xfrm>
            <a:prstGeom prst="rect">
              <a:avLst/>
            </a:prstGeom>
            <a:noFill/>
          </p:spPr>
          <p:txBody>
            <a:bodyPr wrap="square" rtlCol="1">
              <a:spAutoFit/>
            </a:bodyPr>
            <a:lstStyle/>
            <a:p>
              <a:pPr algn="l"/>
              <a:r>
                <a:rPr lang="en-US" sz="4400" dirty="0" smtClean="0"/>
                <a:t>. </a:t>
              </a:r>
              <a:r>
                <a:rPr lang="en-US" sz="4400" dirty="0"/>
                <a:t>Any abnormality such as a polyp should be investigated irrespective of endometrial thickness.</a:t>
              </a:r>
            </a:p>
            <a:p>
              <a:pPr algn="l"/>
              <a:endParaRPr lang="en-US" sz="4400" dirty="0" smtClean="0"/>
            </a:p>
            <a:p>
              <a:pPr algn="l"/>
              <a:endParaRPr lang="en-US" sz="4400" dirty="0"/>
            </a:p>
            <a:p>
              <a:pPr algn="l"/>
              <a:endParaRPr lang="en-US" sz="4400" dirty="0" smtClean="0"/>
            </a:p>
            <a:p>
              <a:pPr algn="l"/>
              <a:endParaRPr lang="en-US" sz="4400" dirty="0"/>
            </a:p>
            <a:p>
              <a:pPr algn="l"/>
              <a:endParaRPr lang="en-US" sz="4400" dirty="0" smtClean="0"/>
            </a:p>
            <a:p>
              <a:pPr algn="l"/>
              <a:endParaRPr lang="en-US" sz="4400" dirty="0"/>
            </a:p>
            <a:p>
              <a:pPr algn="l"/>
              <a:endParaRPr lang="en-US" sz="4400" dirty="0" smtClean="0"/>
            </a:p>
            <a:p>
              <a:pPr algn="l"/>
              <a:endParaRPr lang="en-US" sz="4400" dirty="0"/>
            </a:p>
            <a:p>
              <a:pPr algn="l"/>
              <a:endParaRPr lang="en-US" sz="4400" dirty="0" smtClean="0"/>
            </a:p>
            <a:p>
              <a:pPr algn="l"/>
              <a:endParaRPr lang="en-US" sz="4400" dirty="0"/>
            </a:p>
            <a:p>
              <a:pPr algn="l"/>
              <a:endParaRPr lang="en-US" sz="4400" dirty="0"/>
            </a:p>
            <a:p>
              <a:pPr algn="l"/>
              <a:endParaRPr lang="en-US" sz="4400" dirty="0" smtClean="0"/>
            </a:p>
            <a:p>
              <a:pPr algn="l"/>
              <a:endParaRPr lang="en-US" sz="4400" dirty="0"/>
            </a:p>
            <a:p>
              <a:pPr algn="l"/>
              <a:endParaRPr lang="en-US" sz="4400" dirty="0" smtClean="0"/>
            </a:p>
            <a:p>
              <a:pPr algn="l"/>
              <a:endParaRPr lang="en-US" sz="4400" dirty="0"/>
            </a:p>
            <a:p>
              <a:pPr algn="l"/>
              <a:endParaRPr lang="en-US" sz="4400" dirty="0" smtClean="0"/>
            </a:p>
            <a:p>
              <a:pPr algn="l"/>
              <a:endParaRPr lang="en-US" sz="4400" dirty="0"/>
            </a:p>
            <a:p>
              <a:pPr algn="l"/>
              <a:endParaRPr lang="fa-IR" sz="4400" dirty="0"/>
            </a:p>
          </p:txBody>
        </p:sp>
      </p:grpSp>
      <p:sp>
        <p:nvSpPr>
          <p:cNvPr id="8" name="Slide Number Placeholder 7"/>
          <p:cNvSpPr>
            <a:spLocks noGrp="1"/>
          </p:cNvSpPr>
          <p:nvPr>
            <p:ph type="sldNum" sz="quarter" idx="12"/>
          </p:nvPr>
        </p:nvSpPr>
        <p:spPr/>
        <p:txBody>
          <a:bodyPr/>
          <a:lstStyle/>
          <a:p>
            <a:fld id="{E1660F1C-737A-46A6-8C98-0C6A96FB7760}" type="slidenum">
              <a:rPr lang="fa-IR" smtClean="0"/>
              <a:pPr/>
              <a:t>71</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r>
                <a:rPr lang="en-US" dirty="0" smtClean="0"/>
                <a:t>1</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8" name="Rectangle 7"/>
          <p:cNvSpPr/>
          <p:nvPr/>
        </p:nvSpPr>
        <p:spPr>
          <a:xfrm>
            <a:off x="595282" y="1071546"/>
            <a:ext cx="6834218" cy="5078313"/>
          </a:xfrm>
          <a:prstGeom prst="rect">
            <a:avLst/>
          </a:prstGeom>
        </p:spPr>
        <p:txBody>
          <a:bodyPr wrap="square">
            <a:spAutoFit/>
          </a:bodyPr>
          <a:lstStyle/>
          <a:p>
            <a:pPr algn="l"/>
            <a:r>
              <a:rPr lang="en-US" sz="3600" b="1" dirty="0"/>
              <a:t>In symptomatic patients with postmenopausal bleeding who are not on </a:t>
            </a:r>
            <a:r>
              <a:rPr lang="en-US" sz="3600" b="1" dirty="0" err="1"/>
              <a:t>hormonereplacement</a:t>
            </a:r>
            <a:r>
              <a:rPr lang="en-US" sz="3600" b="1" dirty="0"/>
              <a:t> therapy (HRT), a cutoff for endometrial thickness of &gt;4.0 mm has a sensitivity for detection of endometrial cancer of 98% and a negative predictive value of 99% (</a:t>
            </a:r>
            <a:endParaRPr lang="fa-IR" sz="3600" b="1" dirty="0"/>
          </a:p>
        </p:txBody>
      </p:sp>
      <p:sp>
        <p:nvSpPr>
          <p:cNvPr id="9" name="Slide Number Placeholder 8"/>
          <p:cNvSpPr>
            <a:spLocks noGrp="1"/>
          </p:cNvSpPr>
          <p:nvPr>
            <p:ph type="sldNum" sz="quarter" idx="12"/>
          </p:nvPr>
        </p:nvSpPr>
        <p:spPr/>
        <p:txBody>
          <a:bodyPr/>
          <a:lstStyle/>
          <a:p>
            <a:fld id="{E1660F1C-737A-46A6-8C98-0C6A96FB7760}" type="slidenum">
              <a:rPr lang="fa-IR" smtClean="0"/>
              <a:pPr/>
              <a:t>72</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642918"/>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380968" y="1785926"/>
            <a:ext cx="7500990" cy="5016758"/>
          </a:xfrm>
          <a:prstGeom prst="rect">
            <a:avLst/>
          </a:prstGeom>
        </p:spPr>
        <p:txBody>
          <a:bodyPr wrap="square">
            <a:spAutoFit/>
          </a:bodyPr>
          <a:lstStyle/>
          <a:p>
            <a:pPr algn="l"/>
            <a:r>
              <a:rPr lang="en-US" sz="4000" b="1" dirty="0"/>
              <a:t>The Postmenopausal Estrogen and Progestin Interventions trial</a:t>
            </a:r>
            <a:r>
              <a:rPr lang="en-US" sz="4000" dirty="0"/>
              <a:t> found that a ET threshold of 5 mm yielded a PPV of 9%, NPV of 99%, sensitivity of 90%, and specificity of 48% for detecting endometrial hyperplasia or cancer </a:t>
            </a:r>
            <a:endParaRPr lang="fa-IR" sz="40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73</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13709073"/>
            <a:chOff x="214314" y="21972"/>
            <a:chExt cx="9691686" cy="13709073"/>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12588061"/>
            </a:xfrm>
            <a:prstGeom prst="rect">
              <a:avLst/>
            </a:prstGeom>
            <a:noFill/>
          </p:spPr>
          <p:txBody>
            <a:bodyPr wrap="square" rtlCol="1">
              <a:spAutoFit/>
            </a:bodyPr>
            <a:lstStyle/>
            <a:p>
              <a:pPr algn="l" rtl="0"/>
              <a:r>
                <a:rPr lang="en-US" sz="2800" b="1" dirty="0"/>
                <a:t>The endometrial thickness for women using sequential HRT is greater than that for those using a continuous combined preparation. The Scottish Intercollegiate Guidelines Network recommends using 3 mm as a cutoff for women in the following circumstances: (</a:t>
              </a:r>
              <a:r>
                <a:rPr lang="en-US" sz="2800" b="1" dirty="0" err="1"/>
                <a:t>i</a:t>
              </a:r>
              <a:r>
                <a:rPr lang="en-US" sz="2800" b="1" dirty="0"/>
                <a:t>) those on continuous combined HRT, (ii) those who have not used HRT for a year, and (iii) those who have never taken HRT. They recommend a cut off of 5 mm in women on a sequential </a:t>
              </a:r>
              <a:r>
                <a:rPr lang="en-US" sz="2800" b="1" dirty="0" smtClean="0"/>
                <a:t>preparation).</a:t>
              </a:r>
              <a:endParaRPr lang="en-US" sz="2800" b="1" dirty="0"/>
            </a:p>
            <a:p>
              <a:pPr algn="l"/>
              <a:endParaRPr lang="en-US" sz="2800" b="1" dirty="0"/>
            </a:p>
            <a:p>
              <a:pPr algn="l"/>
              <a:endParaRPr lang="en-US" sz="2800" b="1" dirty="0" smtClean="0"/>
            </a:p>
            <a:p>
              <a:pPr algn="l"/>
              <a:endParaRPr lang="en-US" sz="2800" b="1" dirty="0"/>
            </a:p>
            <a:p>
              <a:pPr algn="l"/>
              <a:endParaRPr lang="en-US" sz="2800" b="1" dirty="0" smtClean="0"/>
            </a:p>
            <a:p>
              <a:pPr algn="l"/>
              <a:endParaRPr lang="en-US" sz="2800" b="1" dirty="0"/>
            </a:p>
            <a:p>
              <a:pPr algn="l"/>
              <a:endParaRPr lang="en-US" sz="2800" b="1" dirty="0" smtClean="0"/>
            </a:p>
            <a:p>
              <a:pPr algn="l"/>
              <a:endParaRPr lang="en-US" sz="2800" b="1" dirty="0"/>
            </a:p>
            <a:p>
              <a:pPr algn="l"/>
              <a:endParaRPr lang="en-US" sz="2800" b="1" dirty="0" smtClean="0"/>
            </a:p>
            <a:p>
              <a:pPr algn="l"/>
              <a:endParaRPr lang="en-US" sz="2800" b="1" dirty="0"/>
            </a:p>
            <a:p>
              <a:pPr algn="l"/>
              <a:endParaRPr lang="en-US" sz="2800" b="1" dirty="0"/>
            </a:p>
            <a:p>
              <a:pPr algn="l"/>
              <a:endParaRPr lang="en-US" sz="2800" b="1" dirty="0" smtClean="0"/>
            </a:p>
            <a:p>
              <a:pPr algn="l"/>
              <a:endParaRPr lang="en-US" sz="2800" b="1" dirty="0"/>
            </a:p>
            <a:p>
              <a:pPr algn="l"/>
              <a:endParaRPr lang="en-US" sz="2800" b="1" dirty="0" smtClean="0"/>
            </a:p>
            <a:p>
              <a:pPr algn="l"/>
              <a:endParaRPr lang="en-US" sz="2800" b="1" dirty="0"/>
            </a:p>
            <a:p>
              <a:pPr algn="l"/>
              <a:endParaRPr lang="en-US" sz="2800" b="1" dirty="0" smtClean="0"/>
            </a:p>
            <a:p>
              <a:pPr algn="l"/>
              <a:endParaRPr lang="en-US" sz="2800" b="1" dirty="0"/>
            </a:p>
            <a:p>
              <a:pPr algn="l"/>
              <a:endParaRPr lang="fa-IR" sz="2800" b="1" dirty="0"/>
            </a:p>
          </p:txBody>
        </p:sp>
      </p:grpSp>
      <p:sp>
        <p:nvSpPr>
          <p:cNvPr id="8" name="Slide Number Placeholder 7"/>
          <p:cNvSpPr>
            <a:spLocks noGrp="1"/>
          </p:cNvSpPr>
          <p:nvPr>
            <p:ph type="sldNum" sz="quarter" idx="12"/>
          </p:nvPr>
        </p:nvSpPr>
        <p:spPr/>
        <p:txBody>
          <a:bodyPr/>
          <a:lstStyle/>
          <a:p>
            <a:fld id="{E1660F1C-737A-46A6-8C98-0C6A96FB7760}" type="slidenum">
              <a:rPr lang="fa-IR" smtClean="0"/>
              <a:pPr/>
              <a:t>74</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3693319"/>
            </a:xfrm>
            <a:prstGeom prst="rect">
              <a:avLst/>
            </a:prstGeom>
            <a:noFill/>
          </p:spPr>
          <p:txBody>
            <a:bodyPr wrap="square" rtlCol="1">
              <a:spAutoFit/>
            </a:bodyPr>
            <a:lstStyle/>
            <a:p>
              <a:r>
                <a:rPr lang="en-US" dirty="0" smtClean="0"/>
                <a:t>  </a:t>
              </a:r>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523844" y="1000108"/>
            <a:ext cx="7358114" cy="4154984"/>
          </a:xfrm>
          <a:prstGeom prst="rect">
            <a:avLst/>
          </a:prstGeom>
        </p:spPr>
        <p:txBody>
          <a:bodyPr wrap="square">
            <a:spAutoFit/>
          </a:bodyPr>
          <a:lstStyle/>
          <a:p>
            <a:pPr algn="l"/>
            <a:r>
              <a:rPr lang="en-US" sz="4400" b="1" dirty="0"/>
              <a:t>Endometrial fluid accumulation is detected in 12% of asymptomatic elderly postmenopausal women and is rarely a sign of malignancy</a:t>
            </a:r>
            <a:r>
              <a:rPr lang="en-US" sz="4400" dirty="0"/>
              <a:t> </a:t>
            </a:r>
            <a:endParaRPr lang="fa-IR" sz="44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75</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8" name="Rectangle 7"/>
          <p:cNvSpPr/>
          <p:nvPr/>
        </p:nvSpPr>
        <p:spPr>
          <a:xfrm>
            <a:off x="238092" y="1214422"/>
            <a:ext cx="7191408" cy="5078313"/>
          </a:xfrm>
          <a:prstGeom prst="rect">
            <a:avLst/>
          </a:prstGeom>
        </p:spPr>
        <p:txBody>
          <a:bodyPr wrap="square">
            <a:spAutoFit/>
          </a:bodyPr>
          <a:lstStyle/>
          <a:p>
            <a:pPr algn="l"/>
            <a:r>
              <a:rPr lang="en-US" sz="3600" b="1" dirty="0"/>
              <a:t>that transvaginal </a:t>
            </a:r>
            <a:r>
              <a:rPr lang="en-US" sz="3600" b="1" dirty="0" err="1"/>
              <a:t>ultrasonography</a:t>
            </a:r>
            <a:r>
              <a:rPr lang="en-US" sz="3600" b="1" dirty="0"/>
              <a:t> is more sensitive than blind endometrial </a:t>
            </a:r>
            <a:r>
              <a:rPr lang="en-US" sz="3600" b="1" dirty="0" smtClean="0"/>
              <a:t>biopsy. </a:t>
            </a:r>
            <a:r>
              <a:rPr lang="en-US" sz="3600" b="1" dirty="0"/>
              <a:t>However, in the absence of symptoms, repeat sampling is not warranted in patients with a thickened endometrium and negative findings at initial biopsy </a:t>
            </a:r>
            <a:endParaRPr lang="fa-IR" sz="3600" b="1" dirty="0"/>
          </a:p>
        </p:txBody>
      </p:sp>
      <p:sp>
        <p:nvSpPr>
          <p:cNvPr id="9" name="Slide Number Placeholder 8"/>
          <p:cNvSpPr>
            <a:spLocks noGrp="1"/>
          </p:cNvSpPr>
          <p:nvPr>
            <p:ph type="sldNum" sz="quarter" idx="12"/>
          </p:nvPr>
        </p:nvSpPr>
        <p:spPr/>
        <p:txBody>
          <a:bodyPr/>
          <a:lstStyle/>
          <a:p>
            <a:fld id="{E1660F1C-737A-46A6-8C98-0C6A96FB7760}" type="slidenum">
              <a:rPr lang="fa-IR" smtClean="0"/>
              <a:pPr/>
              <a:t>76</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164824"/>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sp>
        <p:nvSpPr>
          <p:cNvPr id="8" name="Rectangle 7"/>
          <p:cNvSpPr/>
          <p:nvPr/>
        </p:nvSpPr>
        <p:spPr>
          <a:xfrm>
            <a:off x="523844" y="1214422"/>
            <a:ext cx="7191408" cy="4524315"/>
          </a:xfrm>
          <a:prstGeom prst="rect">
            <a:avLst/>
          </a:prstGeom>
        </p:spPr>
        <p:txBody>
          <a:bodyPr wrap="square">
            <a:spAutoFit/>
          </a:bodyPr>
          <a:lstStyle/>
          <a:p>
            <a:pPr algn="l"/>
            <a:r>
              <a:rPr lang="en-US" sz="3200" b="1" dirty="0"/>
              <a:t>In asymptomatic women on long-term </a:t>
            </a:r>
            <a:r>
              <a:rPr lang="en-US" sz="3200" b="1" i="1" dirty="0" err="1"/>
              <a:t>tamoxifen</a:t>
            </a:r>
            <a:r>
              <a:rPr lang="en-US" sz="3200" b="1" i="1" dirty="0"/>
              <a:t>,</a:t>
            </a:r>
            <a:r>
              <a:rPr lang="en-US" sz="3200" b="1" dirty="0"/>
              <a:t> abnormal </a:t>
            </a:r>
            <a:r>
              <a:rPr lang="en-US" sz="3200" b="1" dirty="0" err="1"/>
              <a:t>ultrasonographic</a:t>
            </a:r>
            <a:r>
              <a:rPr lang="en-US" sz="3200" b="1" dirty="0"/>
              <a:t> findings are common in the absence of underlying endometrial pathology. The apparent increase in thickness observed on ultrasound probably results from </a:t>
            </a:r>
            <a:r>
              <a:rPr lang="en-US" sz="3200" b="1" i="1" dirty="0" err="1"/>
              <a:t>tamoxifen</a:t>
            </a:r>
            <a:r>
              <a:rPr lang="en-US" sz="3200" b="1" dirty="0"/>
              <a:t>-induced changes in endometrial </a:t>
            </a:r>
            <a:r>
              <a:rPr lang="en-US" sz="3200" b="1" dirty="0" err="1"/>
              <a:t>stroma</a:t>
            </a:r>
            <a:r>
              <a:rPr lang="en-US" sz="3200" b="1" dirty="0"/>
              <a:t> and </a:t>
            </a:r>
            <a:r>
              <a:rPr lang="en-US" sz="3200" b="1" dirty="0" err="1"/>
              <a:t>myometrium</a:t>
            </a:r>
            <a:endParaRPr lang="fa-IR" sz="3200" b="1" dirty="0"/>
          </a:p>
        </p:txBody>
      </p:sp>
      <p:sp>
        <p:nvSpPr>
          <p:cNvPr id="9" name="Slide Number Placeholder 8"/>
          <p:cNvSpPr>
            <a:spLocks noGrp="1"/>
          </p:cNvSpPr>
          <p:nvPr>
            <p:ph type="sldNum" sz="quarter" idx="12"/>
          </p:nvPr>
        </p:nvSpPr>
        <p:spPr/>
        <p:txBody>
          <a:bodyPr/>
          <a:lstStyle/>
          <a:p>
            <a:fld id="{E1660F1C-737A-46A6-8C98-0C6A96FB7760}" type="slidenum">
              <a:rPr lang="fa-IR" smtClean="0"/>
              <a:pPr/>
              <a:t>77</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8" name="Rectangle 7"/>
          <p:cNvSpPr/>
          <p:nvPr/>
        </p:nvSpPr>
        <p:spPr>
          <a:xfrm>
            <a:off x="380968" y="1142984"/>
            <a:ext cx="7500990" cy="3416320"/>
          </a:xfrm>
          <a:prstGeom prst="rect">
            <a:avLst/>
          </a:prstGeom>
        </p:spPr>
        <p:txBody>
          <a:bodyPr wrap="square">
            <a:spAutoFit/>
          </a:bodyPr>
          <a:lstStyle/>
          <a:p>
            <a:pPr algn="l"/>
            <a:r>
              <a:rPr lang="en-US" sz="5400" b="1" dirty="0"/>
              <a:t>the ideal endometrial thickness cutoff for women on </a:t>
            </a:r>
            <a:r>
              <a:rPr lang="en-US" sz="5400" b="1" i="1" dirty="0" err="1"/>
              <a:t>tamoxifen</a:t>
            </a:r>
            <a:r>
              <a:rPr lang="en-US" sz="5400" b="1" dirty="0"/>
              <a:t> is not known </a:t>
            </a:r>
            <a:endParaRPr lang="fa-IR" sz="5400" b="1" dirty="0"/>
          </a:p>
        </p:txBody>
      </p:sp>
      <p:sp>
        <p:nvSpPr>
          <p:cNvPr id="9" name="Slide Number Placeholder 8"/>
          <p:cNvSpPr>
            <a:spLocks noGrp="1"/>
          </p:cNvSpPr>
          <p:nvPr>
            <p:ph type="sldNum" sz="quarter" idx="12"/>
          </p:nvPr>
        </p:nvSpPr>
        <p:spPr/>
        <p:txBody>
          <a:bodyPr/>
          <a:lstStyle/>
          <a:p>
            <a:fld id="{E1660F1C-737A-46A6-8C98-0C6A96FB7760}" type="slidenum">
              <a:rPr lang="fa-IR" smtClean="0"/>
              <a:pPr/>
              <a:t>78</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523844" y="1071546"/>
            <a:ext cx="7358114" cy="5632311"/>
          </a:xfrm>
          <a:prstGeom prst="rect">
            <a:avLst/>
          </a:prstGeom>
        </p:spPr>
        <p:txBody>
          <a:bodyPr wrap="square">
            <a:spAutoFit/>
          </a:bodyPr>
          <a:lstStyle/>
          <a:p>
            <a:pPr algn="l"/>
            <a:r>
              <a:rPr lang="en-US" sz="4000" b="1" dirty="0"/>
              <a:t>The presence of normal as well as abnormal-looking endometrial cells in cervical smears in the second half of the menstrual cycle or in postmenopausal women should alert the clinician to the possibility of underlying endometrial disease</a:t>
            </a:r>
            <a:endParaRPr lang="fa-IR" sz="4000" b="1"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79</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452406" y="428604"/>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r>
                <a:rPr lang="en-US" dirty="0" smtClean="0"/>
                <a:t>1</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8" name="Rectangle 7"/>
          <p:cNvSpPr/>
          <p:nvPr/>
        </p:nvSpPr>
        <p:spPr>
          <a:xfrm>
            <a:off x="595282" y="1571612"/>
            <a:ext cx="7429552" cy="2677656"/>
          </a:xfrm>
          <a:prstGeom prst="rect">
            <a:avLst/>
          </a:prstGeom>
        </p:spPr>
        <p:txBody>
          <a:bodyPr wrap="square">
            <a:spAutoFit/>
          </a:bodyPr>
          <a:lstStyle/>
          <a:p>
            <a:pPr algn="l"/>
            <a:r>
              <a:rPr lang="en-US" sz="5400" b="1" dirty="0"/>
              <a:t>An important aspect of </a:t>
            </a:r>
            <a:r>
              <a:rPr lang="en-US" sz="6000" b="1" dirty="0" smtClean="0"/>
              <a:t>screening</a:t>
            </a:r>
            <a:r>
              <a:rPr lang="en-US" sz="5400" b="1" dirty="0" smtClean="0"/>
              <a:t> </a:t>
            </a:r>
            <a:r>
              <a:rPr lang="en-US" sz="5400" b="1" dirty="0"/>
              <a:t>is defining the risk groups</a:t>
            </a:r>
            <a:endParaRPr lang="fa-IR" sz="5400" dirty="0"/>
          </a:p>
        </p:txBody>
      </p:sp>
      <p:sp>
        <p:nvSpPr>
          <p:cNvPr id="9" name="Slide Number Placeholder 8"/>
          <p:cNvSpPr>
            <a:spLocks noGrp="1"/>
          </p:cNvSpPr>
          <p:nvPr>
            <p:ph type="sldNum" sz="quarter" idx="12"/>
          </p:nvPr>
        </p:nvSpPr>
        <p:spPr/>
        <p:txBody>
          <a:bodyPr/>
          <a:lstStyle/>
          <a:p>
            <a:fld id="{E1660F1C-737A-46A6-8C98-0C6A96FB7760}" type="slidenum">
              <a:rPr lang="fa-IR" smtClean="0"/>
              <a:pPr/>
              <a:t>8</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4290"/>
            <a:ext cx="9691686" cy="18941275"/>
            <a:chOff x="214314" y="21972"/>
            <a:chExt cx="9691686" cy="18941275"/>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17820263"/>
            </a:xfrm>
            <a:prstGeom prst="rect">
              <a:avLst/>
            </a:prstGeom>
            <a:noFill/>
          </p:spPr>
          <p:txBody>
            <a:bodyPr wrap="square" rtlCol="1">
              <a:spAutoFit/>
            </a:bodyPr>
            <a:lstStyle/>
            <a:p>
              <a:pPr algn="l"/>
              <a:r>
                <a:rPr lang="en-US" sz="4800" dirty="0" smtClean="0"/>
                <a:t> </a:t>
              </a:r>
              <a:r>
                <a:rPr lang="en-US" sz="4800" b="1" dirty="0"/>
                <a:t>The sensitivity of cervical cytology performed within 2 years of the diagnosis of endometrial malignancy is 28</a:t>
              </a:r>
              <a:r>
                <a:rPr lang="en-US" sz="4800" b="1" dirty="0" smtClean="0"/>
                <a:t>%</a:t>
              </a:r>
              <a:endParaRPr lang="en-US" sz="4800" dirty="0"/>
            </a:p>
            <a:p>
              <a:endParaRPr lang="en-US" sz="4800" dirty="0" smtClean="0"/>
            </a:p>
            <a:p>
              <a:endParaRPr lang="en-US" sz="4800" dirty="0"/>
            </a:p>
            <a:p>
              <a:endParaRPr lang="en-US" sz="4800" dirty="0" smtClean="0"/>
            </a:p>
            <a:p>
              <a:endParaRPr lang="en-US" sz="4800" dirty="0"/>
            </a:p>
            <a:p>
              <a:endParaRPr lang="en-US" sz="4800" dirty="0" smtClean="0"/>
            </a:p>
            <a:p>
              <a:endParaRPr lang="en-US" sz="4800" dirty="0"/>
            </a:p>
            <a:p>
              <a:endParaRPr lang="en-US" sz="4800" dirty="0" smtClean="0"/>
            </a:p>
            <a:p>
              <a:endParaRPr lang="en-US" sz="4800" dirty="0"/>
            </a:p>
            <a:p>
              <a:endParaRPr lang="en-US" sz="4800" dirty="0" smtClean="0"/>
            </a:p>
            <a:p>
              <a:endParaRPr lang="en-US" sz="4800" dirty="0"/>
            </a:p>
            <a:p>
              <a:endParaRPr lang="en-US" sz="4800" dirty="0"/>
            </a:p>
            <a:p>
              <a:endParaRPr lang="en-US" sz="4800" dirty="0" smtClean="0"/>
            </a:p>
            <a:p>
              <a:endParaRPr lang="en-US" sz="4800" dirty="0"/>
            </a:p>
            <a:p>
              <a:endParaRPr lang="en-US" sz="4800" dirty="0" smtClean="0"/>
            </a:p>
            <a:p>
              <a:endParaRPr lang="en-US" sz="4800" dirty="0"/>
            </a:p>
            <a:p>
              <a:endParaRPr lang="en-US" sz="4800" dirty="0" smtClean="0"/>
            </a:p>
            <a:p>
              <a:endParaRPr lang="en-US" sz="4800" dirty="0"/>
            </a:p>
            <a:p>
              <a:endParaRPr lang="fa-IR" sz="4800" dirty="0"/>
            </a:p>
          </p:txBody>
        </p:sp>
      </p:grpSp>
      <p:sp>
        <p:nvSpPr>
          <p:cNvPr id="8" name="Slide Number Placeholder 7"/>
          <p:cNvSpPr>
            <a:spLocks noGrp="1"/>
          </p:cNvSpPr>
          <p:nvPr>
            <p:ph type="sldNum" sz="quarter" idx="12"/>
          </p:nvPr>
        </p:nvSpPr>
        <p:spPr/>
        <p:txBody>
          <a:bodyPr/>
          <a:lstStyle/>
          <a:p>
            <a:fld id="{E1660F1C-737A-46A6-8C98-0C6A96FB7760}" type="slidenum">
              <a:rPr lang="fa-IR" smtClean="0"/>
              <a:pPr/>
              <a:t>80</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738158"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881035" y="2928934"/>
            <a:ext cx="7117030" cy="923330"/>
          </a:xfrm>
          <a:prstGeom prst="rect">
            <a:avLst/>
          </a:prstGeom>
          <a:noFill/>
        </p:spPr>
        <p:txBody>
          <a:bodyPr wrap="square" lIns="91440" tIns="45720" rIns="91440" bIns="45720">
            <a:spAutoFit/>
          </a:bodyPr>
          <a:lstStyle/>
          <a:p>
            <a:pPr algn="ctr"/>
            <a:r>
              <a:rPr lang="en-US" sz="5400" b="1" i="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Molecular </a:t>
            </a:r>
            <a:r>
              <a:rPr lang="en-US" sz="5400" b="1" i="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Markers</a:t>
            </a:r>
            <a:endParaRPr lang="fa-IR"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10" name="Slide Number Placeholder 9"/>
          <p:cNvSpPr>
            <a:spLocks noGrp="1"/>
          </p:cNvSpPr>
          <p:nvPr>
            <p:ph type="sldNum" sz="quarter" idx="12"/>
          </p:nvPr>
        </p:nvSpPr>
        <p:spPr/>
        <p:txBody>
          <a:bodyPr/>
          <a:lstStyle/>
          <a:p>
            <a:fld id="{E1660F1C-737A-46A6-8C98-0C6A96FB7760}" type="slidenum">
              <a:rPr lang="fa-IR" smtClean="0"/>
              <a:pPr/>
              <a:t>81</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452406" y="1071546"/>
            <a:ext cx="7429552" cy="5509200"/>
          </a:xfrm>
          <a:prstGeom prst="rect">
            <a:avLst/>
          </a:prstGeom>
        </p:spPr>
        <p:txBody>
          <a:bodyPr wrap="square">
            <a:spAutoFit/>
          </a:bodyPr>
          <a:lstStyle/>
          <a:p>
            <a:pPr algn="l"/>
            <a:r>
              <a:rPr lang="en-US" sz="3200" b="1" dirty="0"/>
              <a:t>Mutations in </a:t>
            </a:r>
            <a:r>
              <a:rPr lang="en-US" sz="3200" b="1" dirty="0" err="1"/>
              <a:t>oncogenes</a:t>
            </a:r>
            <a:r>
              <a:rPr lang="en-US" sz="3200" b="1" dirty="0"/>
              <a:t> and tumor suppressor genes have been used as molecular markers to detect endometrial carcinoma from cervical smears. </a:t>
            </a:r>
            <a:r>
              <a:rPr lang="en-US" sz="3200" b="1" i="1" dirty="0"/>
              <a:t>K-</a:t>
            </a:r>
            <a:r>
              <a:rPr lang="en-US" sz="3200" b="1" i="1" dirty="0" err="1"/>
              <a:t>ras</a:t>
            </a:r>
            <a:r>
              <a:rPr lang="en-US" sz="3200" b="1" dirty="0"/>
              <a:t> mutations were found to be present as many as 5 months before the diagnosis of endometrial cancer. In addition to </a:t>
            </a:r>
            <a:r>
              <a:rPr lang="en-US" sz="3200" b="1" i="1" dirty="0"/>
              <a:t>K-</a:t>
            </a:r>
            <a:r>
              <a:rPr lang="en-US" sz="3200" b="1" i="1" dirty="0" err="1"/>
              <a:t>ras</a:t>
            </a:r>
            <a:r>
              <a:rPr lang="en-US" sz="3200" b="1" dirty="0"/>
              <a:t> mutations, which may be present in 10% to 30% of tumors, mutations have also been found in </a:t>
            </a:r>
            <a:r>
              <a:rPr lang="en-US" sz="3200" b="1" i="1" dirty="0"/>
              <a:t>p53</a:t>
            </a:r>
            <a:r>
              <a:rPr lang="en-US" sz="3200" b="1" dirty="0"/>
              <a:t> (20% cancers) </a:t>
            </a:r>
            <a:endParaRPr lang="fa-IR" sz="3200" b="1"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82</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12662633"/>
            <a:chOff x="214314" y="21972"/>
            <a:chExt cx="9691686" cy="12662633"/>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11541621"/>
            </a:xfrm>
            <a:prstGeom prst="rect">
              <a:avLst/>
            </a:prstGeom>
            <a:noFill/>
          </p:spPr>
          <p:txBody>
            <a:bodyPr wrap="square" rtlCol="1">
              <a:spAutoFit/>
            </a:bodyPr>
            <a:lstStyle/>
            <a:p>
              <a:pPr algn="l"/>
              <a:r>
                <a:rPr lang="en-US" sz="2400" dirty="0"/>
                <a:t>Microsatellite instability (MSI) and </a:t>
              </a:r>
              <a:r>
                <a:rPr lang="en-US" sz="2400" dirty="0" err="1"/>
                <a:t>immunohistochemistry</a:t>
              </a:r>
              <a:r>
                <a:rPr lang="en-US" sz="2400" dirty="0"/>
                <a:t> are other molecular markers that may have potential in predicting the development of endometrial cancer in HNPCC-positive </a:t>
              </a:r>
              <a:r>
                <a:rPr lang="en-US" sz="2400" dirty="0" smtClean="0"/>
                <a:t>women). </a:t>
              </a:r>
              <a:r>
                <a:rPr lang="en-US" sz="2400" b="1" dirty="0"/>
                <a:t>MSI may occur in as many as 75% of HNPCC- and </a:t>
              </a:r>
              <a:r>
                <a:rPr lang="en-US" sz="2400" b="1" dirty="0" smtClean="0"/>
                <a:t>LS-related</a:t>
              </a:r>
              <a:r>
                <a:rPr lang="en-US" sz="2400" dirty="0" smtClean="0"/>
                <a:t>) </a:t>
              </a:r>
              <a:r>
                <a:rPr lang="en-US" sz="2400" b="1" dirty="0"/>
                <a:t>and 33% of sporadic endometrial </a:t>
              </a:r>
              <a:r>
                <a:rPr lang="en-US" sz="2400" b="1" dirty="0" smtClean="0"/>
                <a:t>tumors</a:t>
              </a:r>
              <a:r>
                <a:rPr lang="en-US" sz="2400" dirty="0" smtClean="0"/>
                <a:t>). </a:t>
              </a:r>
              <a:r>
                <a:rPr lang="en-US" sz="2400" b="1" dirty="0"/>
                <a:t>DNA </a:t>
              </a:r>
              <a:r>
                <a:rPr lang="en-US" sz="2400" b="1" dirty="0" err="1"/>
                <a:t>methylation</a:t>
              </a:r>
              <a:r>
                <a:rPr lang="en-US" sz="2400" b="1" dirty="0"/>
                <a:t> has also been implicated in sporadic endometrial cancer and is the cause of MSI in these </a:t>
              </a:r>
              <a:r>
                <a:rPr lang="en-US" sz="2400" b="1" dirty="0" smtClean="0"/>
                <a:t>tumors</a:t>
              </a:r>
              <a:r>
                <a:rPr lang="en-US" sz="2400" dirty="0" smtClean="0"/>
                <a:t>). </a:t>
              </a:r>
              <a:r>
                <a:rPr lang="en-US" sz="2400" dirty="0"/>
                <a:t>Endometrial hyperplasia has been shown to demonstrate MSI and to precede endometrial cancer </a:t>
              </a:r>
              <a:r>
                <a:rPr lang="en-US" sz="2400" dirty="0" smtClean="0"/>
                <a:t>(MSI </a:t>
              </a:r>
              <a:r>
                <a:rPr lang="en-US" sz="2400" dirty="0"/>
                <a:t>was demonstrated in cases of endometrial cancer but not in women with normal endometrium in a pilot </a:t>
              </a:r>
              <a:r>
                <a:rPr lang="en-US" sz="2400" dirty="0" smtClean="0"/>
                <a:t>study</a:t>
              </a:r>
              <a:endParaRPr lang="en-US" sz="2400" dirty="0"/>
            </a:p>
            <a:p>
              <a:pPr algn="l"/>
              <a:endParaRPr lang="en-US" sz="2400" dirty="0"/>
            </a:p>
            <a:p>
              <a:pPr algn="l"/>
              <a:endParaRPr lang="en-US" sz="2400" dirty="0" smtClean="0"/>
            </a:p>
            <a:p>
              <a:pPr algn="l"/>
              <a:endParaRPr lang="en-US" sz="2400" dirty="0"/>
            </a:p>
            <a:p>
              <a:pPr algn="l"/>
              <a:endParaRPr lang="en-US" sz="2400" dirty="0" smtClean="0"/>
            </a:p>
            <a:p>
              <a:pPr algn="l"/>
              <a:endParaRPr lang="en-US" sz="2400" dirty="0"/>
            </a:p>
            <a:p>
              <a:pPr algn="l"/>
              <a:endParaRPr lang="en-US" sz="2400" dirty="0" smtClean="0"/>
            </a:p>
            <a:p>
              <a:pPr algn="l"/>
              <a:endParaRPr lang="en-US" sz="2400" dirty="0"/>
            </a:p>
            <a:p>
              <a:pPr algn="l"/>
              <a:endParaRPr lang="en-US" sz="2400" dirty="0" smtClean="0"/>
            </a:p>
            <a:p>
              <a:pPr algn="l"/>
              <a:endParaRPr lang="en-US" sz="2400" dirty="0"/>
            </a:p>
            <a:p>
              <a:pPr algn="l"/>
              <a:endParaRPr lang="en-US" sz="2400" dirty="0"/>
            </a:p>
            <a:p>
              <a:pPr algn="l"/>
              <a:endParaRPr lang="en-US" sz="2400" dirty="0" smtClean="0"/>
            </a:p>
            <a:p>
              <a:pPr algn="l"/>
              <a:endParaRPr lang="en-US" sz="2400" dirty="0"/>
            </a:p>
            <a:p>
              <a:pPr algn="l"/>
              <a:endParaRPr lang="en-US" sz="2400" dirty="0" smtClean="0"/>
            </a:p>
            <a:p>
              <a:pPr algn="l"/>
              <a:endParaRPr lang="en-US" sz="2400" dirty="0"/>
            </a:p>
            <a:p>
              <a:pPr algn="l"/>
              <a:endParaRPr lang="en-US" sz="2400" dirty="0" smtClean="0"/>
            </a:p>
            <a:p>
              <a:pPr algn="l"/>
              <a:endParaRPr lang="en-US" sz="2400" dirty="0"/>
            </a:p>
            <a:p>
              <a:pPr algn="l"/>
              <a:endParaRPr lang="fa-IR" sz="2400" dirty="0"/>
            </a:p>
          </p:txBody>
        </p:sp>
      </p:grpSp>
      <p:sp>
        <p:nvSpPr>
          <p:cNvPr id="125953" name="Rectangle 1"/>
          <p:cNvSpPr>
            <a:spLocks noChangeArrowheads="1"/>
          </p:cNvSpPr>
          <p:nvPr/>
        </p:nvSpPr>
        <p:spPr bwMode="auto">
          <a:xfrm>
            <a:off x="0" y="0"/>
            <a:ext cx="9906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333333"/>
                </a:solidFill>
                <a:effectLst/>
                <a:latin typeface="SuperFrench" charset="2"/>
                <a:ea typeface="Times New Roman" pitchFamily="18" charset="0"/>
                <a:cs typeface="B Lotus" pitchFamily="2" charset="-78"/>
              </a:rPr>
              <a:t>Microsatellite instability (MSI) and immunohistochemistry are other molecular markers that may have potential in predicting the development of endometrial cancer in HNPCC-positive women (</a:t>
            </a:r>
            <a:r>
              <a:rPr kumimoji="0" lang="en-US" sz="700" b="0" i="0" u="none" strike="noStrike" cap="none" normalizeH="0" baseline="0" smtClean="0">
                <a:ln>
                  <a:noFill/>
                </a:ln>
                <a:solidFill>
                  <a:srgbClr val="D75A08"/>
                </a:solidFill>
                <a:effectLst/>
                <a:latin typeface="SuperFrench" charset="2"/>
                <a:ea typeface="Times New Roman" pitchFamily="18" charset="0"/>
                <a:cs typeface="B Lotus" pitchFamily="2" charset="-78"/>
                <a:hlinkClick r:id="rId3" tooltip="349"/>
              </a:rPr>
              <a:t>349</a:t>
            </a:r>
            <a:r>
              <a:rPr kumimoji="0" lang="en-US" sz="700" b="0" i="0" u="none" strike="noStrike" cap="none" normalizeH="0" baseline="0" smtClean="0">
                <a:ln>
                  <a:noFill/>
                </a:ln>
                <a:solidFill>
                  <a:srgbClr val="333333"/>
                </a:solidFill>
                <a:effectLst/>
                <a:latin typeface="SuperFrench" charset="2"/>
                <a:ea typeface="Times New Roman" pitchFamily="18" charset="0"/>
                <a:cs typeface="B Lotus" pitchFamily="2" charset="-78"/>
              </a:rPr>
              <a:t>,</a:t>
            </a:r>
            <a:r>
              <a:rPr kumimoji="0" lang="en-US" sz="700" b="0" i="0" u="none" strike="noStrike" cap="none" normalizeH="0" baseline="0" smtClean="0">
                <a:ln>
                  <a:noFill/>
                </a:ln>
                <a:solidFill>
                  <a:srgbClr val="D75A08"/>
                </a:solidFill>
                <a:effectLst/>
                <a:latin typeface="SuperFrench" charset="2"/>
                <a:ea typeface="Times New Roman" pitchFamily="18" charset="0"/>
                <a:cs typeface="B Lotus" pitchFamily="2" charset="-78"/>
                <a:hlinkClick r:id="rId3" tooltip="350"/>
              </a:rPr>
              <a:t>350</a:t>
            </a:r>
            <a:r>
              <a:rPr kumimoji="0" lang="en-US" sz="700" b="0" i="0" u="none" strike="noStrike" cap="none" normalizeH="0" baseline="0" smtClean="0">
                <a:ln>
                  <a:noFill/>
                </a:ln>
                <a:solidFill>
                  <a:srgbClr val="333333"/>
                </a:solidFill>
                <a:effectLst/>
                <a:latin typeface="SuperFrench" charset="2"/>
                <a:ea typeface="Times New Roman" pitchFamily="18" charset="0"/>
                <a:cs typeface="B Lotus" pitchFamily="2" charset="-78"/>
              </a:rPr>
              <a:t>,</a:t>
            </a:r>
            <a:r>
              <a:rPr kumimoji="0" lang="en-US" sz="700" b="0" i="0" u="none" strike="noStrike" cap="none" normalizeH="0" baseline="0" smtClean="0" bmk="to-R351-7">
                <a:ln>
                  <a:noFill/>
                </a:ln>
                <a:solidFill>
                  <a:srgbClr val="D75A08"/>
                </a:solidFill>
                <a:effectLst/>
                <a:latin typeface="SuperFrench" charset="2"/>
                <a:ea typeface="Times New Roman" pitchFamily="18" charset="0"/>
                <a:cs typeface="B Lotus" pitchFamily="2" charset="-78"/>
                <a:hlinkClick r:id="rId3" tooltip="351"/>
              </a:rPr>
              <a:t>351</a:t>
            </a:r>
            <a:r>
              <a:rPr kumimoji="0" lang="en-US" sz="700" b="0" i="0" u="none" strike="noStrike" cap="none" normalizeH="0" baseline="0" smtClean="0">
                <a:ln>
                  <a:noFill/>
                </a:ln>
                <a:solidFill>
                  <a:srgbClr val="333333"/>
                </a:solidFill>
                <a:effectLst/>
                <a:latin typeface="SuperFrench" charset="2"/>
                <a:ea typeface="Times New Roman" pitchFamily="18" charset="0"/>
                <a:cs typeface="B Lotus" pitchFamily="2" charset="-78"/>
              </a:rPr>
              <a:t>). </a:t>
            </a:r>
            <a:r>
              <a:rPr kumimoji="0" lang="en-US" sz="700" b="1" i="0" u="none" strike="noStrike" cap="none" normalizeH="0" baseline="0" smtClean="0">
                <a:ln>
                  <a:noFill/>
                </a:ln>
                <a:solidFill>
                  <a:srgbClr val="333333"/>
                </a:solidFill>
                <a:effectLst/>
                <a:latin typeface="SuperFrench" charset="2"/>
                <a:ea typeface="Times New Roman" pitchFamily="18" charset="0"/>
                <a:cs typeface="B Lotus" pitchFamily="2" charset="-78"/>
              </a:rPr>
              <a:t>MSI may occur in as many as 75% of HNPCC- and LS-related</a:t>
            </a:r>
            <a:r>
              <a:rPr kumimoji="0" lang="en-US" sz="700" b="0" i="0" u="none" strike="noStrike" cap="none" normalizeH="0" baseline="0" smtClean="0">
                <a:ln>
                  <a:noFill/>
                </a:ln>
                <a:solidFill>
                  <a:srgbClr val="333333"/>
                </a:solidFill>
                <a:effectLst/>
                <a:latin typeface="SuperFrench" charset="2"/>
                <a:ea typeface="Times New Roman" pitchFamily="18" charset="0"/>
                <a:cs typeface="B Lotus" pitchFamily="2" charset="-78"/>
              </a:rPr>
              <a:t> (</a:t>
            </a:r>
            <a:r>
              <a:rPr kumimoji="0" lang="en-US" sz="700" b="0" i="0" u="none" strike="noStrike" cap="none" normalizeH="0" baseline="0" smtClean="0" bmk="to-R352-7">
                <a:ln>
                  <a:noFill/>
                </a:ln>
                <a:solidFill>
                  <a:srgbClr val="D75A08"/>
                </a:solidFill>
                <a:effectLst/>
                <a:latin typeface="SuperFrench" charset="2"/>
                <a:ea typeface="Times New Roman" pitchFamily="18" charset="0"/>
                <a:cs typeface="B Lotus" pitchFamily="2" charset="-78"/>
                <a:hlinkClick r:id="rId3" tooltip="352"/>
              </a:rPr>
              <a:t>352</a:t>
            </a:r>
            <a:r>
              <a:rPr kumimoji="0" lang="en-US" sz="700" b="0" i="0" u="none" strike="noStrike" cap="none" normalizeH="0" baseline="0" smtClean="0">
                <a:ln>
                  <a:noFill/>
                </a:ln>
                <a:solidFill>
                  <a:srgbClr val="333333"/>
                </a:solidFill>
                <a:effectLst/>
                <a:latin typeface="SuperFrench" charset="2"/>
                <a:ea typeface="Times New Roman" pitchFamily="18" charset="0"/>
                <a:cs typeface="B Lotus" pitchFamily="2" charset="-78"/>
              </a:rPr>
              <a:t>,</a:t>
            </a:r>
            <a:r>
              <a:rPr kumimoji="0" lang="en-US" sz="700" b="0" i="0" u="none" strike="noStrike" cap="none" normalizeH="0" baseline="0" smtClean="0">
                <a:ln>
                  <a:noFill/>
                </a:ln>
                <a:solidFill>
                  <a:srgbClr val="D75A08"/>
                </a:solidFill>
                <a:effectLst/>
                <a:latin typeface="SuperFrench" charset="2"/>
                <a:ea typeface="Times New Roman" pitchFamily="18" charset="0"/>
                <a:cs typeface="B Lotus" pitchFamily="2" charset="-78"/>
                <a:hlinkClick r:id="rId3" tooltip="353"/>
              </a:rPr>
              <a:t>353</a:t>
            </a:r>
            <a:r>
              <a:rPr kumimoji="0" lang="en-US" sz="700" b="0" i="0" u="none" strike="noStrike" cap="none" normalizeH="0" baseline="0" smtClean="0">
                <a:ln>
                  <a:noFill/>
                </a:ln>
                <a:solidFill>
                  <a:srgbClr val="333333"/>
                </a:solidFill>
                <a:effectLst/>
                <a:latin typeface="SuperFrench" charset="2"/>
                <a:ea typeface="Times New Roman" pitchFamily="18" charset="0"/>
                <a:cs typeface="B Lotus" pitchFamily="2" charset="-78"/>
              </a:rPr>
              <a:t>,</a:t>
            </a:r>
            <a:r>
              <a:rPr kumimoji="0" lang="en-US" sz="700" b="0" i="0" u="none" strike="noStrike" cap="none" normalizeH="0" baseline="0" smtClean="0" bmk="to-R354-7">
                <a:ln>
                  <a:noFill/>
                </a:ln>
                <a:solidFill>
                  <a:srgbClr val="D75A08"/>
                </a:solidFill>
                <a:effectLst/>
                <a:latin typeface="SuperFrench" charset="2"/>
                <a:ea typeface="Times New Roman" pitchFamily="18" charset="0"/>
                <a:cs typeface="B Lotus" pitchFamily="2" charset="-78"/>
                <a:hlinkClick r:id="rId3" tooltip="354"/>
              </a:rPr>
              <a:t>354</a:t>
            </a:r>
            <a:r>
              <a:rPr kumimoji="0" lang="en-US" sz="700" b="0" i="0" u="none" strike="noStrike" cap="none" normalizeH="0" baseline="0" smtClean="0">
                <a:ln>
                  <a:noFill/>
                </a:ln>
                <a:solidFill>
                  <a:srgbClr val="333333"/>
                </a:solidFill>
                <a:effectLst/>
                <a:latin typeface="SuperFrench" charset="2"/>
                <a:ea typeface="Times New Roman" pitchFamily="18" charset="0"/>
                <a:cs typeface="B Lotus" pitchFamily="2" charset="-78"/>
              </a:rPr>
              <a:t>,</a:t>
            </a:r>
            <a:r>
              <a:rPr kumimoji="0" lang="en-US" sz="700" b="0" i="0" u="none" strike="noStrike" cap="none" normalizeH="0" baseline="0" smtClean="0">
                <a:ln>
                  <a:noFill/>
                </a:ln>
                <a:solidFill>
                  <a:srgbClr val="D75A08"/>
                </a:solidFill>
                <a:effectLst/>
                <a:latin typeface="SuperFrench" charset="2"/>
                <a:ea typeface="Times New Roman" pitchFamily="18" charset="0"/>
                <a:cs typeface="B Lotus" pitchFamily="2" charset="-78"/>
                <a:hlinkClick r:id="rId3" tooltip="355"/>
              </a:rPr>
              <a:t>355</a:t>
            </a:r>
            <a:r>
              <a:rPr kumimoji="0" lang="en-US" sz="700" b="0" i="0" u="none" strike="noStrike" cap="none" normalizeH="0" baseline="0" smtClean="0">
                <a:ln>
                  <a:noFill/>
                </a:ln>
                <a:solidFill>
                  <a:srgbClr val="333333"/>
                </a:solidFill>
                <a:effectLst/>
                <a:latin typeface="SuperFrench" charset="2"/>
                <a:ea typeface="Times New Roman" pitchFamily="18" charset="0"/>
                <a:cs typeface="B Lotus" pitchFamily="2" charset="-78"/>
              </a:rPr>
              <a:t>) </a:t>
            </a:r>
            <a:r>
              <a:rPr kumimoji="0" lang="en-US" sz="700" b="1" i="0" u="none" strike="noStrike" cap="none" normalizeH="0" baseline="0" smtClean="0">
                <a:ln>
                  <a:noFill/>
                </a:ln>
                <a:solidFill>
                  <a:srgbClr val="333333"/>
                </a:solidFill>
                <a:effectLst/>
                <a:latin typeface="SuperFrench" charset="2"/>
                <a:ea typeface="Times New Roman" pitchFamily="18" charset="0"/>
                <a:cs typeface="B Lotus" pitchFamily="2" charset="-78"/>
              </a:rPr>
              <a:t>and 33% of sporadic endometrial tumors</a:t>
            </a:r>
            <a:r>
              <a:rPr kumimoji="0" lang="en-US" sz="700" b="0" i="0" u="none" strike="noStrike" cap="none" normalizeH="0" baseline="0" smtClean="0">
                <a:ln>
                  <a:noFill/>
                </a:ln>
                <a:solidFill>
                  <a:srgbClr val="333333"/>
                </a:solidFill>
                <a:effectLst/>
                <a:latin typeface="SuperFrench" charset="2"/>
                <a:ea typeface="Times New Roman" pitchFamily="18" charset="0"/>
                <a:cs typeface="B Lotus" pitchFamily="2" charset="-78"/>
              </a:rPr>
              <a:t> (</a:t>
            </a:r>
            <a:r>
              <a:rPr kumimoji="0" lang="en-US" sz="700" b="0" i="0" u="none" strike="noStrike" cap="none" normalizeH="0" baseline="0" smtClean="0" bmk="to-R353-7">
                <a:ln>
                  <a:noFill/>
                </a:ln>
                <a:solidFill>
                  <a:srgbClr val="D75A08"/>
                </a:solidFill>
                <a:effectLst/>
                <a:latin typeface="SuperFrench" charset="2"/>
                <a:ea typeface="Times New Roman" pitchFamily="18" charset="0"/>
                <a:cs typeface="B Lotus" pitchFamily="2" charset="-78"/>
                <a:hlinkClick r:id="rId3" tooltip="353"/>
              </a:rPr>
              <a:t>353</a:t>
            </a:r>
            <a:r>
              <a:rPr kumimoji="0" lang="en-US" sz="700" b="0" i="0" u="none" strike="noStrike" cap="none" normalizeH="0" baseline="0" smtClean="0">
                <a:ln>
                  <a:noFill/>
                </a:ln>
                <a:solidFill>
                  <a:srgbClr val="333333"/>
                </a:solidFill>
                <a:effectLst/>
                <a:latin typeface="SuperFrench" charset="2"/>
                <a:ea typeface="Times New Roman" pitchFamily="18" charset="0"/>
                <a:cs typeface="B Lotus" pitchFamily="2" charset="-78"/>
              </a:rPr>
              <a:t>,</a:t>
            </a:r>
            <a:r>
              <a:rPr kumimoji="0" lang="en-US" sz="700" b="0" i="0" u="none" strike="noStrike" cap="none" normalizeH="0" baseline="0" smtClean="0" bmk="to-R355-7">
                <a:ln>
                  <a:noFill/>
                </a:ln>
                <a:solidFill>
                  <a:srgbClr val="D75A08"/>
                </a:solidFill>
                <a:effectLst/>
                <a:latin typeface="SuperFrench" charset="2"/>
                <a:ea typeface="Times New Roman" pitchFamily="18" charset="0"/>
                <a:cs typeface="B Lotus" pitchFamily="2" charset="-78"/>
                <a:hlinkClick r:id="rId3" tooltip="355"/>
              </a:rPr>
              <a:t>355</a:t>
            </a:r>
            <a:r>
              <a:rPr kumimoji="0" lang="en-US" sz="700" b="0" i="0" u="none" strike="noStrike" cap="none" normalizeH="0" baseline="0" smtClean="0">
                <a:ln>
                  <a:noFill/>
                </a:ln>
                <a:solidFill>
                  <a:srgbClr val="333333"/>
                </a:solidFill>
                <a:effectLst/>
                <a:latin typeface="SuperFrench" charset="2"/>
                <a:ea typeface="Times New Roman" pitchFamily="18" charset="0"/>
                <a:cs typeface="B Lotus" pitchFamily="2" charset="-78"/>
              </a:rPr>
              <a:t>,</a:t>
            </a:r>
            <a:r>
              <a:rPr kumimoji="0" lang="en-US" sz="700" b="0" i="0" u="none" strike="noStrike" cap="none" normalizeH="0" baseline="0" smtClean="0" bmk="to-R356-7">
                <a:ln>
                  <a:noFill/>
                </a:ln>
                <a:solidFill>
                  <a:srgbClr val="D75A08"/>
                </a:solidFill>
                <a:effectLst/>
                <a:latin typeface="SuperFrench" charset="2"/>
                <a:ea typeface="Times New Roman" pitchFamily="18" charset="0"/>
                <a:cs typeface="B Lotus" pitchFamily="2" charset="-78"/>
                <a:hlinkClick r:id="rId3" tooltip="356"/>
              </a:rPr>
              <a:t>356</a:t>
            </a:r>
            <a:r>
              <a:rPr kumimoji="0" lang="en-US" sz="700" b="0" i="0" u="none" strike="noStrike" cap="none" normalizeH="0" baseline="0" smtClean="0">
                <a:ln>
                  <a:noFill/>
                </a:ln>
                <a:solidFill>
                  <a:srgbClr val="333333"/>
                </a:solidFill>
                <a:effectLst/>
                <a:latin typeface="SuperFrench" charset="2"/>
                <a:ea typeface="Times New Roman" pitchFamily="18" charset="0"/>
                <a:cs typeface="B Lotus" pitchFamily="2" charset="-78"/>
              </a:rPr>
              <a:t>,</a:t>
            </a:r>
            <a:r>
              <a:rPr kumimoji="0" lang="en-US" sz="700" b="0" i="0" u="none" strike="noStrike" cap="none" normalizeH="0" baseline="0" smtClean="0" bmk="to-R357-7">
                <a:ln>
                  <a:noFill/>
                </a:ln>
                <a:solidFill>
                  <a:srgbClr val="D75A08"/>
                </a:solidFill>
                <a:effectLst/>
                <a:latin typeface="SuperFrench" charset="2"/>
                <a:ea typeface="Times New Roman" pitchFamily="18" charset="0"/>
                <a:cs typeface="B Lotus" pitchFamily="2" charset="-78"/>
                <a:hlinkClick r:id="rId3" tooltip="357"/>
              </a:rPr>
              <a:t>357</a:t>
            </a:r>
            <a:r>
              <a:rPr kumimoji="0" lang="en-US" sz="700" b="0" i="0" u="none" strike="noStrike" cap="none" normalizeH="0" baseline="0" smtClean="0">
                <a:ln>
                  <a:noFill/>
                </a:ln>
                <a:solidFill>
                  <a:srgbClr val="333333"/>
                </a:solidFill>
                <a:effectLst/>
                <a:latin typeface="SuperFrench" charset="2"/>
                <a:ea typeface="Times New Roman" pitchFamily="18" charset="0"/>
                <a:cs typeface="B Lotus" pitchFamily="2" charset="-78"/>
              </a:rPr>
              <a:t>,</a:t>
            </a:r>
            <a:r>
              <a:rPr kumimoji="0" lang="en-US" sz="700" b="0" i="0" u="none" strike="noStrike" cap="none" normalizeH="0" baseline="0" smtClean="0" bmk="to-R358-7">
                <a:ln>
                  <a:noFill/>
                </a:ln>
                <a:solidFill>
                  <a:srgbClr val="D75A08"/>
                </a:solidFill>
                <a:effectLst/>
                <a:latin typeface="SuperFrench" charset="2"/>
                <a:ea typeface="Times New Roman" pitchFamily="18" charset="0"/>
                <a:cs typeface="B Lotus" pitchFamily="2" charset="-78"/>
                <a:hlinkClick r:id="rId3" tooltip="358"/>
              </a:rPr>
              <a:t>358</a:t>
            </a:r>
            <a:r>
              <a:rPr kumimoji="0" lang="en-US" sz="700" b="0" i="0" u="none" strike="noStrike" cap="none" normalizeH="0" baseline="0" smtClean="0">
                <a:ln>
                  <a:noFill/>
                </a:ln>
                <a:solidFill>
                  <a:srgbClr val="333333"/>
                </a:solidFill>
                <a:effectLst/>
                <a:latin typeface="SuperFrench" charset="2"/>
                <a:ea typeface="Times New Roman" pitchFamily="18" charset="0"/>
                <a:cs typeface="B Lotus" pitchFamily="2" charset="-78"/>
              </a:rPr>
              <a:t>). </a:t>
            </a:r>
            <a:r>
              <a:rPr kumimoji="0" lang="en-US" sz="700" b="1" i="0" u="none" strike="noStrike" cap="none" normalizeH="0" baseline="0" smtClean="0">
                <a:ln>
                  <a:noFill/>
                </a:ln>
                <a:solidFill>
                  <a:srgbClr val="333333"/>
                </a:solidFill>
                <a:effectLst/>
                <a:latin typeface="SuperFrench" charset="2"/>
                <a:ea typeface="Times New Roman" pitchFamily="18" charset="0"/>
                <a:cs typeface="B Lotus" pitchFamily="2" charset="-78"/>
              </a:rPr>
              <a:t>DNA methylation has also been implicated in sporadic endometrial cancer and is the cause of MSI in these tumors</a:t>
            </a:r>
            <a:r>
              <a:rPr kumimoji="0" lang="en-US" sz="700" b="0" i="0" u="none" strike="noStrike" cap="none" normalizeH="0" baseline="0" smtClean="0">
                <a:ln>
                  <a:noFill/>
                </a:ln>
                <a:solidFill>
                  <a:srgbClr val="333333"/>
                </a:solidFill>
                <a:effectLst/>
                <a:latin typeface="SuperFrench" charset="2"/>
                <a:ea typeface="Times New Roman" pitchFamily="18" charset="0"/>
                <a:cs typeface="B Lotus" pitchFamily="2" charset="-78"/>
              </a:rPr>
              <a:t> (</a:t>
            </a:r>
            <a:r>
              <a:rPr kumimoji="0" lang="en-US" sz="700" b="0" i="0" u="none" strike="noStrike" cap="none" normalizeH="0" baseline="0" smtClean="0" bmk="to-R359-7">
                <a:ln>
                  <a:noFill/>
                </a:ln>
                <a:solidFill>
                  <a:srgbClr val="D75A08"/>
                </a:solidFill>
                <a:effectLst/>
                <a:latin typeface="SuperFrench" charset="2"/>
                <a:ea typeface="Times New Roman" pitchFamily="18" charset="0"/>
                <a:cs typeface="B Lotus" pitchFamily="2" charset="-78"/>
                <a:hlinkClick r:id="rId3" tooltip="359"/>
              </a:rPr>
              <a:t>359</a:t>
            </a:r>
            <a:r>
              <a:rPr kumimoji="0" lang="en-US" sz="700" b="0" i="0" u="none" strike="noStrike" cap="none" normalizeH="0" baseline="0" smtClean="0">
                <a:ln>
                  <a:noFill/>
                </a:ln>
                <a:solidFill>
                  <a:srgbClr val="333333"/>
                </a:solidFill>
                <a:effectLst/>
                <a:latin typeface="SuperFrench" charset="2"/>
                <a:ea typeface="Times New Roman" pitchFamily="18" charset="0"/>
                <a:cs typeface="B Lotus" pitchFamily="2" charset="-78"/>
              </a:rPr>
              <a:t>). Endometrial hyperplasia has been shown to demonstrate MSI and to precede endometrial cancer (</a:t>
            </a:r>
            <a:r>
              <a:rPr kumimoji="0" lang="en-US" sz="700" b="0" i="0" u="none" strike="noStrike" cap="none" normalizeH="0" baseline="0" smtClean="0" bmk="to-R349-7">
                <a:ln>
                  <a:noFill/>
                </a:ln>
                <a:solidFill>
                  <a:srgbClr val="D75A08"/>
                </a:solidFill>
                <a:effectLst/>
                <a:latin typeface="SuperFrench" charset="2"/>
                <a:ea typeface="Times New Roman" pitchFamily="18" charset="0"/>
                <a:cs typeface="B Lotus" pitchFamily="2" charset="-78"/>
                <a:hlinkClick r:id="rId3" tooltip="349"/>
              </a:rPr>
              <a:t>349</a:t>
            </a:r>
            <a:r>
              <a:rPr kumimoji="0" lang="en-US" sz="700" b="0" i="0" u="none" strike="noStrike" cap="none" normalizeH="0" baseline="0" smtClean="0">
                <a:ln>
                  <a:noFill/>
                </a:ln>
                <a:solidFill>
                  <a:srgbClr val="333333"/>
                </a:solidFill>
                <a:effectLst/>
                <a:latin typeface="SuperFrench" charset="2"/>
                <a:ea typeface="Times New Roman" pitchFamily="18" charset="0"/>
                <a:cs typeface="B Lotus" pitchFamily="2" charset="-78"/>
              </a:rPr>
              <a:t>,</a:t>
            </a:r>
            <a:r>
              <a:rPr kumimoji="0" lang="en-US" sz="700" b="0" i="0" u="none" strike="noStrike" cap="none" normalizeH="0" baseline="0" smtClean="0" bmk="to-R350-7">
                <a:ln>
                  <a:noFill/>
                </a:ln>
                <a:solidFill>
                  <a:srgbClr val="D75A08"/>
                </a:solidFill>
                <a:effectLst/>
                <a:latin typeface="SuperFrench" charset="2"/>
                <a:ea typeface="Times New Roman" pitchFamily="18" charset="0"/>
                <a:cs typeface="B Lotus" pitchFamily="2" charset="-78"/>
                <a:hlinkClick r:id="rId3" tooltip="350"/>
              </a:rPr>
              <a:t>350</a:t>
            </a:r>
            <a:r>
              <a:rPr kumimoji="0" lang="en-US" sz="700" b="0" i="0" u="none" strike="noStrike" cap="none" normalizeH="0" baseline="0" smtClean="0">
                <a:ln>
                  <a:noFill/>
                </a:ln>
                <a:solidFill>
                  <a:srgbClr val="333333"/>
                </a:solidFill>
                <a:effectLst/>
                <a:latin typeface="SuperFrench" charset="2"/>
                <a:ea typeface="Times New Roman" pitchFamily="18" charset="0"/>
                <a:cs typeface="B Lotus" pitchFamily="2" charset="-78"/>
              </a:rPr>
              <a:t>). MSI was demonstrated in cases of endometrial cancer but not in women with normal endometrium in a pilot study (</a:t>
            </a:r>
            <a:r>
              <a:rPr kumimoji="0" lang="en-US" sz="700" b="0" i="0" u="none" strike="noStrike" cap="none" normalizeH="0" baseline="0" smtClean="0">
                <a:ln>
                  <a:noFill/>
                </a:ln>
                <a:solidFill>
                  <a:srgbClr val="D75A08"/>
                </a:solidFill>
                <a:effectLst/>
                <a:latin typeface="SuperFrench" charset="2"/>
                <a:ea typeface="Times New Roman" pitchFamily="18" charset="0"/>
                <a:cs typeface="B Lotus" pitchFamily="2" charset="-78"/>
                <a:hlinkClick r:id="rId3" tooltip="360"/>
              </a:rPr>
              <a:t>360</a:t>
            </a:r>
            <a:r>
              <a:rPr kumimoji="0" lang="en-US" sz="700" b="0" i="0" u="none" strike="noStrike" cap="none" normalizeH="0" baseline="0" smtClean="0">
                <a:ln>
                  <a:noFill/>
                </a:ln>
                <a:solidFill>
                  <a:srgbClr val="333333"/>
                </a:solidFill>
                <a:effectLst/>
                <a:latin typeface="SuperFrench" charset="2"/>
                <a:ea typeface="Times New Roman" pitchFamily="18" charset="0"/>
                <a:cs typeface="B Lotus" pitchFamily="2" charset="-78"/>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E1660F1C-737A-46A6-8C98-0C6A96FB7760}" type="slidenum">
              <a:rPr lang="fa-IR" smtClean="0"/>
              <a:pPr/>
              <a:t>83</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8" name="Rectangle 7"/>
          <p:cNvSpPr/>
          <p:nvPr/>
        </p:nvSpPr>
        <p:spPr>
          <a:xfrm>
            <a:off x="523844" y="1000108"/>
            <a:ext cx="7286676" cy="4401205"/>
          </a:xfrm>
          <a:prstGeom prst="rect">
            <a:avLst/>
          </a:prstGeom>
        </p:spPr>
        <p:txBody>
          <a:bodyPr wrap="square">
            <a:spAutoFit/>
          </a:bodyPr>
          <a:lstStyle/>
          <a:p>
            <a:pPr algn="l"/>
            <a:r>
              <a:rPr lang="en-US" sz="4000" b="1" dirty="0"/>
              <a:t>DNA for molecular analysis is possible on a sample of endometrial cells obtained from </a:t>
            </a:r>
            <a:r>
              <a:rPr lang="en-US" sz="4000" b="1" dirty="0" err="1"/>
              <a:t>pipelle</a:t>
            </a:r>
            <a:r>
              <a:rPr lang="en-US" sz="4000" b="1" dirty="0"/>
              <a:t> (blind biopsy)</a:t>
            </a:r>
            <a:r>
              <a:rPr lang="en-US" sz="4000" dirty="0"/>
              <a:t> </a:t>
            </a:r>
            <a:r>
              <a:rPr lang="en-US" sz="4000" b="1" dirty="0" smtClean="0"/>
              <a:t>cervical </a:t>
            </a:r>
            <a:r>
              <a:rPr lang="en-US" sz="4000" b="1" dirty="0"/>
              <a:t>smears</a:t>
            </a:r>
            <a:r>
              <a:rPr lang="en-US" sz="4000" dirty="0"/>
              <a:t> </a:t>
            </a:r>
            <a:r>
              <a:rPr lang="en-US" sz="4000" b="1" dirty="0" smtClean="0"/>
              <a:t>and </a:t>
            </a:r>
            <a:r>
              <a:rPr lang="en-US" sz="4000" b="1" dirty="0"/>
              <a:t>even noninvasively from tampons and sanitary towels</a:t>
            </a:r>
            <a:r>
              <a:rPr lang="en-US" sz="4000" dirty="0"/>
              <a:t> </a:t>
            </a:r>
            <a:endParaRPr lang="fa-IR" sz="4000" dirty="0"/>
          </a:p>
        </p:txBody>
      </p:sp>
      <p:sp>
        <p:nvSpPr>
          <p:cNvPr id="9" name="Slide Number Placeholder 8"/>
          <p:cNvSpPr>
            <a:spLocks noGrp="1"/>
          </p:cNvSpPr>
          <p:nvPr>
            <p:ph type="sldNum" sz="quarter" idx="12"/>
          </p:nvPr>
        </p:nvSpPr>
        <p:spPr/>
        <p:txBody>
          <a:bodyPr/>
          <a:lstStyle/>
          <a:p>
            <a:fld id="{E1660F1C-737A-46A6-8C98-0C6A96FB7760}" type="slidenum">
              <a:rPr lang="fa-IR" smtClean="0"/>
              <a:pPr/>
              <a:t>84</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18941275"/>
            <a:chOff x="214314" y="21972"/>
            <a:chExt cx="9691686" cy="18941275"/>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17820263"/>
            </a:xfrm>
            <a:prstGeom prst="rect">
              <a:avLst/>
            </a:prstGeom>
            <a:noFill/>
          </p:spPr>
          <p:txBody>
            <a:bodyPr wrap="square" rtlCol="1">
              <a:spAutoFit/>
            </a:bodyPr>
            <a:lstStyle/>
            <a:p>
              <a:pPr algn="l"/>
              <a:r>
                <a:rPr lang="en-US" sz="4800" b="1" dirty="0" smtClean="0"/>
                <a:t>DNA </a:t>
              </a:r>
              <a:r>
                <a:rPr lang="en-US" sz="4800" b="1" dirty="0"/>
                <a:t>screening may well serve as a useful adjunct to screening protocols in the future, but further research is needed before this can be achieved.</a:t>
              </a:r>
              <a:endParaRPr lang="en-US" sz="4800" dirty="0"/>
            </a:p>
            <a:p>
              <a:pPr algn="l"/>
              <a:endParaRPr lang="en-US" sz="4800" dirty="0" smtClean="0"/>
            </a:p>
            <a:p>
              <a:pPr algn="l"/>
              <a:endParaRPr lang="en-US" sz="4800" dirty="0"/>
            </a:p>
            <a:p>
              <a:pPr algn="l"/>
              <a:endParaRPr lang="en-US" sz="4800" dirty="0" smtClean="0"/>
            </a:p>
            <a:p>
              <a:pPr algn="l"/>
              <a:endParaRPr lang="en-US" sz="4800" dirty="0"/>
            </a:p>
            <a:p>
              <a:pPr algn="l"/>
              <a:endParaRPr lang="en-US" sz="4800" dirty="0" smtClean="0"/>
            </a:p>
            <a:p>
              <a:pPr algn="l"/>
              <a:endParaRPr lang="en-US" sz="4800" dirty="0"/>
            </a:p>
            <a:p>
              <a:pPr algn="l"/>
              <a:endParaRPr lang="en-US" sz="4800" dirty="0" smtClean="0"/>
            </a:p>
            <a:p>
              <a:pPr algn="l"/>
              <a:endParaRPr lang="en-US" sz="4800" dirty="0"/>
            </a:p>
            <a:p>
              <a:pPr algn="l"/>
              <a:endParaRPr lang="en-US" sz="4800" dirty="0" smtClean="0"/>
            </a:p>
            <a:p>
              <a:pPr algn="l"/>
              <a:endParaRPr lang="en-US" sz="4800" dirty="0"/>
            </a:p>
            <a:p>
              <a:pPr algn="l"/>
              <a:endParaRPr lang="en-US" sz="4800" dirty="0"/>
            </a:p>
            <a:p>
              <a:pPr algn="l"/>
              <a:endParaRPr lang="en-US" sz="4800" dirty="0" smtClean="0"/>
            </a:p>
            <a:p>
              <a:pPr algn="l"/>
              <a:endParaRPr lang="en-US" sz="4800" dirty="0"/>
            </a:p>
            <a:p>
              <a:pPr algn="l"/>
              <a:endParaRPr lang="en-US" sz="4800" dirty="0" smtClean="0"/>
            </a:p>
            <a:p>
              <a:pPr algn="l"/>
              <a:endParaRPr lang="en-US" sz="4800" dirty="0"/>
            </a:p>
            <a:p>
              <a:pPr algn="l"/>
              <a:endParaRPr lang="en-US" sz="4800" dirty="0" smtClean="0"/>
            </a:p>
            <a:p>
              <a:pPr algn="l"/>
              <a:endParaRPr lang="en-US" sz="4800" dirty="0"/>
            </a:p>
            <a:p>
              <a:pPr algn="l"/>
              <a:endParaRPr lang="fa-IR" sz="4800" dirty="0"/>
            </a:p>
          </p:txBody>
        </p:sp>
      </p:grpSp>
      <p:sp>
        <p:nvSpPr>
          <p:cNvPr id="8" name="Slide Number Placeholder 7"/>
          <p:cNvSpPr>
            <a:spLocks noGrp="1"/>
          </p:cNvSpPr>
          <p:nvPr>
            <p:ph type="sldNum" sz="quarter" idx="12"/>
          </p:nvPr>
        </p:nvSpPr>
        <p:spPr/>
        <p:txBody>
          <a:bodyPr/>
          <a:lstStyle/>
          <a:p>
            <a:fld id="{E1660F1C-737A-46A6-8C98-0C6A96FB7760}" type="slidenum">
              <a:rPr lang="fa-IR" smtClean="0"/>
              <a:pPr/>
              <a:t>85</a:t>
            </a:fld>
            <a:endParaRPr lang="fa-IR"/>
          </a:p>
        </p:txBody>
      </p:sp>
      <p:sp>
        <p:nvSpPr>
          <p:cNvPr id="9" name="Footer Placeholder 8"/>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380968" y="1071546"/>
            <a:ext cx="7429552" cy="3785652"/>
          </a:xfrm>
          <a:prstGeom prst="rect">
            <a:avLst/>
          </a:prstGeom>
        </p:spPr>
        <p:txBody>
          <a:bodyPr wrap="square">
            <a:spAutoFit/>
          </a:bodyPr>
          <a:lstStyle/>
          <a:p>
            <a:pPr algn="l"/>
            <a:r>
              <a:rPr lang="en-US" sz="4000" b="1" dirty="0"/>
              <a:t>Until the ideal tumor marker for endometrial cancer is described, screening tests will continue to be characterized by low false negative but high false positive rates. </a:t>
            </a:r>
            <a:endParaRPr lang="fa-IR" sz="4000" b="1"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86</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476288" y="0"/>
            <a:ext cx="9763124"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687117" y="1093518"/>
              <a:ext cx="6953264" cy="5355312"/>
            </a:xfrm>
            <a:prstGeom prst="rect">
              <a:avLst/>
            </a:prstGeom>
            <a:noFill/>
          </p:spPr>
          <p:txBody>
            <a:bodyPr wrap="square" rtlCol="1">
              <a:spAutoFit/>
            </a:bodyPr>
            <a:lstStyle/>
            <a:p>
              <a:r>
                <a:rPr lang="en-US" b="1" dirty="0" smtClean="0"/>
                <a:t>Cervical Cancer</a:t>
              </a:r>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13" name="Rectangle 12"/>
          <p:cNvSpPr/>
          <p:nvPr/>
        </p:nvSpPr>
        <p:spPr>
          <a:xfrm>
            <a:off x="738158" y="2643182"/>
            <a:ext cx="6798241" cy="923330"/>
          </a:xfrm>
          <a:prstGeom prst="rect">
            <a:avLst/>
          </a:prstGeom>
          <a:noFill/>
        </p:spPr>
        <p:txBody>
          <a:bodyPr wrap="square" lIns="91440" tIns="45720" rIns="91440" bIns="45720">
            <a:spAutoFit/>
          </a:bodyPr>
          <a:lstStyle/>
          <a:p>
            <a:pPr algn="ctr"/>
            <a:r>
              <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Cervical Cancer</a:t>
            </a:r>
            <a:endParaRPr lang="fa-IR"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9" name="Slide Number Placeholder 8"/>
          <p:cNvSpPr>
            <a:spLocks noGrp="1"/>
          </p:cNvSpPr>
          <p:nvPr>
            <p:ph type="sldNum" sz="quarter" idx="12"/>
          </p:nvPr>
        </p:nvSpPr>
        <p:spPr/>
        <p:txBody>
          <a:bodyPr/>
          <a:lstStyle/>
          <a:p>
            <a:fld id="{E1660F1C-737A-46A6-8C98-0C6A96FB7760}" type="slidenum">
              <a:rPr lang="fa-IR" smtClean="0"/>
              <a:pPr/>
              <a:t>87</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4524315"/>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380968" y="1214422"/>
            <a:ext cx="7500990" cy="4524315"/>
          </a:xfrm>
          <a:prstGeom prst="rect">
            <a:avLst/>
          </a:prstGeom>
        </p:spPr>
        <p:txBody>
          <a:bodyPr wrap="square">
            <a:spAutoFit/>
          </a:bodyPr>
          <a:lstStyle/>
          <a:p>
            <a:pPr algn="l"/>
            <a:r>
              <a:rPr lang="en-US" sz="4800" b="1" dirty="0"/>
              <a:t>More than 90% of the cases of carcinoma </a:t>
            </a:r>
            <a:r>
              <a:rPr lang="en-US" sz="4800" b="1" i="1" dirty="0"/>
              <a:t>in situ</a:t>
            </a:r>
            <a:r>
              <a:rPr lang="en-US" sz="4800" b="1" dirty="0"/>
              <a:t> occur in women under 45, with the peak incidence being in the 25 to 29 age group.</a:t>
            </a:r>
            <a:endParaRPr lang="fa-IR" sz="4800" b="1"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88</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164824"/>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r>
                <a:rPr lang="en-US" dirty="0" smtClean="0"/>
                <a:t>1</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52242" name="Rectangle 18"/>
          <p:cNvSpPr>
            <a:spLocks noChangeArrowheads="1"/>
          </p:cNvSpPr>
          <p:nvPr/>
        </p:nvSpPr>
        <p:spPr bwMode="auto">
          <a:xfrm>
            <a:off x="238092" y="940855"/>
            <a:ext cx="764386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lgn="l" rtl="0" fontAlgn="base">
              <a:spcBef>
                <a:spcPct val="0"/>
              </a:spcBef>
              <a:spcAft>
                <a:spcPct val="0"/>
              </a:spcAft>
              <a:buFont typeface="Arial" pitchFamily="34" charset="0"/>
              <a:buChar char="•"/>
            </a:pPr>
            <a:r>
              <a:rPr kumimoji="0" lang="en-US" sz="2800" b="1" i="0" u="none" strike="noStrike" cap="none" normalizeH="0" baseline="0" dirty="0" smtClean="0">
                <a:ln>
                  <a:noFill/>
                </a:ln>
                <a:effectLst/>
                <a:latin typeface="+mj-lt"/>
                <a:ea typeface="Times New Roman" pitchFamily="18" charset="0"/>
                <a:cs typeface="B Lotus" pitchFamily="2" charset="-78"/>
              </a:rPr>
              <a:t>The evaluation of exfoliated cells has been used for many decades</a:t>
            </a:r>
          </a:p>
          <a:p>
            <a:pPr lvl="1" algn="l" rtl="0" fontAlgn="base">
              <a:spcBef>
                <a:spcPct val="0"/>
              </a:spcBef>
              <a:spcAft>
                <a:spcPct val="0"/>
              </a:spcAft>
              <a:buFont typeface="Arial" pitchFamily="34" charset="0"/>
              <a:buChar char="•"/>
            </a:pPr>
            <a:r>
              <a:rPr kumimoji="0" lang="en-US" sz="2800" b="1" i="0" u="none" strike="noStrike" cap="none" normalizeH="0" baseline="0" dirty="0" smtClean="0">
                <a:ln>
                  <a:noFill/>
                </a:ln>
                <a:effectLst/>
                <a:latin typeface="+mj-lt"/>
                <a:ea typeface="Times New Roman" pitchFamily="18" charset="0"/>
                <a:cs typeface="B Lotus" pitchFamily="2" charset="-78"/>
              </a:rPr>
              <a:t>. In gynecology ,the cervical screening program was based on nucleocytoplasmic changes detected on microscopy of Papanicolaou stained cells obtained from cervical sampling. These changes do not entirely fulfill the criteria for true tumor markers because their presence usually denotes an underlying </a:t>
            </a:r>
            <a:r>
              <a:rPr kumimoji="0" lang="en-US" sz="2800" b="1" i="0" u="none" strike="noStrike" cap="none" normalizeH="0" baseline="0" dirty="0" smtClean="0">
                <a:ln>
                  <a:noFill/>
                </a:ln>
                <a:effectLst/>
                <a:latin typeface="+mj-lt"/>
                <a:ea typeface="Times New Roman" pitchFamily="18" charset="0"/>
                <a:cs typeface="Arial" pitchFamily="34" charset="0"/>
              </a:rPr>
              <a:t>premalignant condition—</a:t>
            </a:r>
            <a:r>
              <a:rPr kumimoji="0" lang="en-US" sz="2800" b="1" i="0" u="none" strike="noStrike" cap="none" normalizeH="0" baseline="0" dirty="0" smtClean="0">
                <a:ln>
                  <a:noFill/>
                </a:ln>
                <a:effectLst/>
                <a:latin typeface="+mj-lt"/>
                <a:cs typeface="Arial" pitchFamily="34" charset="0"/>
              </a:rPr>
              <a:t> </a:t>
            </a:r>
          </a:p>
        </p:txBody>
      </p:sp>
      <p:sp>
        <p:nvSpPr>
          <p:cNvPr id="9" name="Slide Number Placeholder 8"/>
          <p:cNvSpPr>
            <a:spLocks noGrp="1"/>
          </p:cNvSpPr>
          <p:nvPr>
            <p:ph type="sldNum" sz="quarter" idx="12"/>
          </p:nvPr>
        </p:nvSpPr>
        <p:spPr/>
        <p:txBody>
          <a:bodyPr/>
          <a:lstStyle/>
          <a:p>
            <a:fld id="{E1660F1C-737A-46A6-8C98-0C6A96FB7760}" type="slidenum">
              <a:rPr lang="fa-IR" smtClean="0"/>
              <a:pPr/>
              <a:t>89</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523844" y="1142984"/>
            <a:ext cx="7358114" cy="5078313"/>
          </a:xfrm>
          <a:prstGeom prst="rect">
            <a:avLst/>
          </a:prstGeom>
        </p:spPr>
        <p:txBody>
          <a:bodyPr wrap="square">
            <a:spAutoFit/>
          </a:bodyPr>
          <a:lstStyle/>
          <a:p>
            <a:pPr algn="l"/>
            <a:r>
              <a:rPr lang="en-US" sz="3600" b="1" dirty="0"/>
              <a:t>Neovascularization associated with malignancy is another marker that has been exploited in screening for genital cancers</a:t>
            </a:r>
            <a:r>
              <a:rPr lang="en-US" sz="3600" b="1" dirty="0" smtClean="0"/>
              <a:t>.</a:t>
            </a:r>
            <a:r>
              <a:rPr lang="en-US" sz="3600" dirty="0" smtClean="0"/>
              <a:t> </a:t>
            </a:r>
            <a:r>
              <a:rPr lang="en-US" sz="3600" dirty="0"/>
              <a:t>Color-flow Doppler is used to detect altered patterns of blood flow and decreased resistance in the thin-walled new vessels in ovarian and endometrial cancers. </a:t>
            </a:r>
            <a:endParaRPr lang="fa-IR" sz="36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9</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93410"/>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309530" y="1928802"/>
              <a:ext cx="7286676" cy="3139321"/>
            </a:xfrm>
            <a:prstGeom prst="rect">
              <a:avLst/>
            </a:prstGeom>
            <a:noFill/>
          </p:spPr>
          <p:txBody>
            <a:bodyPr wrap="square" rtlCol="1">
              <a:spAutoFit/>
            </a:bodyPr>
            <a:lstStyle/>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309530" y="1214422"/>
            <a:ext cx="7572428" cy="4401205"/>
          </a:xfrm>
          <a:prstGeom prst="rect">
            <a:avLst/>
          </a:prstGeom>
        </p:spPr>
        <p:txBody>
          <a:bodyPr wrap="square">
            <a:spAutoFit/>
          </a:bodyPr>
          <a:lstStyle/>
          <a:p>
            <a:pPr algn="l"/>
            <a:r>
              <a:rPr lang="en-US" sz="4000" b="1" dirty="0"/>
              <a:t>Primary screening has traditionally involved a repetitive </a:t>
            </a:r>
            <a:r>
              <a:rPr lang="en-US" sz="4000" b="1" dirty="0" err="1"/>
              <a:t>exfoliative</a:t>
            </a:r>
            <a:r>
              <a:rPr lang="en-US" sz="4000" b="1" dirty="0"/>
              <a:t> cytology-based program with </a:t>
            </a:r>
            <a:r>
              <a:rPr lang="en-US" sz="4000" b="1" dirty="0" err="1"/>
              <a:t>colposcopy</a:t>
            </a:r>
            <a:r>
              <a:rPr lang="en-US" sz="4000" b="1" dirty="0"/>
              <a:t> as a second-line test. This has led to a significant decrease in cervical cancer </a:t>
            </a:r>
            <a:endParaRPr lang="fa-IR" sz="4000" b="1"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90</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380968" y="1142984"/>
            <a:ext cx="7429552" cy="4401205"/>
          </a:xfrm>
          <a:prstGeom prst="rect">
            <a:avLst/>
          </a:prstGeom>
        </p:spPr>
        <p:txBody>
          <a:bodyPr wrap="square">
            <a:spAutoFit/>
          </a:bodyPr>
          <a:lstStyle/>
          <a:p>
            <a:pPr algn="l"/>
            <a:r>
              <a:rPr lang="en-US" sz="4000" b="1" dirty="0" smtClean="0"/>
              <a:t> </a:t>
            </a:r>
            <a:r>
              <a:rPr lang="en-US" sz="4000" b="1" dirty="0"/>
              <a:t>Although cytological screening may be less effective against cervical adenocarcinoma (15% of cervical cancers), it does have a substantial impact even in this </a:t>
            </a:r>
            <a:r>
              <a:rPr lang="en-US" sz="4000" b="1" dirty="0" smtClean="0"/>
              <a:t>subgroupccc</a:t>
            </a:r>
            <a:endParaRPr lang="fa-IR" sz="4000" b="1"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91</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214314"/>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452406" y="1142984"/>
            <a:ext cx="7358114" cy="3785652"/>
          </a:xfrm>
          <a:prstGeom prst="rect">
            <a:avLst/>
          </a:prstGeom>
        </p:spPr>
        <p:txBody>
          <a:bodyPr wrap="square">
            <a:spAutoFit/>
          </a:bodyPr>
          <a:lstStyle/>
          <a:p>
            <a:pPr algn="l"/>
            <a:r>
              <a:rPr lang="en-US" sz="4800" dirty="0"/>
              <a:t>Sensitivity and specificity of cervical cytology has been reported to range between 30% to 87% and 86% to 100%,</a:t>
            </a:r>
            <a:endParaRPr lang="fa-IR" sz="48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92</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8" name="Rectangle 7"/>
          <p:cNvSpPr/>
          <p:nvPr/>
        </p:nvSpPr>
        <p:spPr>
          <a:xfrm>
            <a:off x="380968" y="1214422"/>
            <a:ext cx="7048532" cy="4154984"/>
          </a:xfrm>
          <a:prstGeom prst="rect">
            <a:avLst/>
          </a:prstGeom>
        </p:spPr>
        <p:txBody>
          <a:bodyPr wrap="square">
            <a:spAutoFit/>
          </a:bodyPr>
          <a:lstStyle/>
          <a:p>
            <a:pPr algn="l"/>
            <a:r>
              <a:rPr lang="en-US" sz="4400" b="1" dirty="0"/>
              <a:t>3-D </a:t>
            </a:r>
            <a:r>
              <a:rPr lang="en-US" sz="4400" b="1" dirty="0" err="1"/>
              <a:t>ultrasonography</a:t>
            </a:r>
            <a:r>
              <a:rPr lang="en-US" sz="4400" b="1" dirty="0"/>
              <a:t> for the measurement of endometrial volume and power Doppler </a:t>
            </a:r>
            <a:r>
              <a:rPr lang="en-US" sz="4400" b="1" dirty="0" smtClean="0"/>
              <a:t>analysis </a:t>
            </a:r>
            <a:r>
              <a:rPr lang="en-US" sz="4400" b="1" dirty="0"/>
              <a:t>and saline infusion </a:t>
            </a:r>
            <a:r>
              <a:rPr lang="en-US" sz="4400" b="1" dirty="0" err="1"/>
              <a:t>sonohysterography</a:t>
            </a:r>
            <a:r>
              <a:rPr lang="en-US" sz="4400" b="1" dirty="0"/>
              <a:t> </a:t>
            </a:r>
            <a:endParaRPr lang="fa-IR" sz="4400" b="1" dirty="0"/>
          </a:p>
        </p:txBody>
      </p:sp>
      <p:sp>
        <p:nvSpPr>
          <p:cNvPr id="9" name="Slide Number Placeholder 8"/>
          <p:cNvSpPr>
            <a:spLocks noGrp="1"/>
          </p:cNvSpPr>
          <p:nvPr>
            <p:ph type="sldNum" sz="quarter" idx="12"/>
          </p:nvPr>
        </p:nvSpPr>
        <p:spPr/>
        <p:txBody>
          <a:bodyPr/>
          <a:lstStyle/>
          <a:p>
            <a:fld id="{E1660F1C-737A-46A6-8C98-0C6A96FB7760}" type="slidenum">
              <a:rPr lang="fa-IR" smtClean="0"/>
              <a:pPr/>
              <a:t>93</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309530" y="1142984"/>
            <a:ext cx="7572428" cy="3785652"/>
          </a:xfrm>
          <a:prstGeom prst="rect">
            <a:avLst/>
          </a:prstGeom>
        </p:spPr>
        <p:txBody>
          <a:bodyPr wrap="square">
            <a:spAutoFit/>
          </a:bodyPr>
          <a:lstStyle/>
          <a:p>
            <a:pPr algn="l"/>
            <a:r>
              <a:rPr lang="en-US" sz="4800" dirty="0" smtClean="0"/>
              <a:t> </a:t>
            </a:r>
            <a:r>
              <a:rPr lang="en-US" sz="4800" b="1" dirty="0"/>
              <a:t>LBC is associated with increased sensitivity for abnormal smears and fewer inadequate or unsatisfactory smears</a:t>
            </a:r>
            <a:endParaRPr lang="fa-IR" sz="48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94</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sp>
        <p:nvSpPr>
          <p:cNvPr id="9" name="TextBox 8"/>
          <p:cNvSpPr txBox="1"/>
          <p:nvPr/>
        </p:nvSpPr>
        <p:spPr>
          <a:xfrm>
            <a:off x="523844" y="1142984"/>
            <a:ext cx="7286676" cy="17697152"/>
          </a:xfrm>
          <a:prstGeom prst="rect">
            <a:avLst/>
          </a:prstGeom>
          <a:noFill/>
        </p:spPr>
        <p:txBody>
          <a:bodyPr wrap="square" rtlCol="1">
            <a:spAutoFit/>
          </a:bodyPr>
          <a:lstStyle/>
          <a:p>
            <a:pPr algn="l"/>
            <a:r>
              <a:rPr lang="en-US" sz="4400" b="1" dirty="0"/>
              <a:t>A recent metaanalysis of all studies using colposcopic-directed biopsy as the gold standard found that sensitivity and specificity of LBC was not significantly different from Pap smears</a:t>
            </a:r>
            <a:r>
              <a:rPr lang="en-US" sz="4400" dirty="0"/>
              <a:t> </a:t>
            </a:r>
          </a:p>
          <a:p>
            <a:pPr algn="l"/>
            <a:endParaRPr lang="en-US" sz="4400" dirty="0"/>
          </a:p>
          <a:p>
            <a:pPr algn="l"/>
            <a:endParaRPr lang="en-US" sz="4400" dirty="0" smtClean="0"/>
          </a:p>
          <a:p>
            <a:pPr algn="l"/>
            <a:endParaRPr lang="en-US" sz="4400" dirty="0"/>
          </a:p>
          <a:p>
            <a:pPr algn="l"/>
            <a:endParaRPr lang="en-US" sz="4400" dirty="0" smtClean="0"/>
          </a:p>
          <a:p>
            <a:pPr algn="l"/>
            <a:endParaRPr lang="en-US" sz="4400" dirty="0"/>
          </a:p>
          <a:p>
            <a:pPr algn="l"/>
            <a:endParaRPr lang="en-US" sz="4400" dirty="0" smtClean="0"/>
          </a:p>
          <a:p>
            <a:pPr algn="l"/>
            <a:endParaRPr lang="en-US" sz="4400" dirty="0"/>
          </a:p>
          <a:p>
            <a:pPr algn="l"/>
            <a:endParaRPr lang="en-US" sz="4400" dirty="0" smtClean="0"/>
          </a:p>
          <a:p>
            <a:pPr algn="l"/>
            <a:endParaRPr lang="en-US" sz="4400" dirty="0"/>
          </a:p>
          <a:p>
            <a:pPr algn="l"/>
            <a:endParaRPr lang="en-US" sz="4400" dirty="0"/>
          </a:p>
          <a:p>
            <a:pPr algn="l"/>
            <a:endParaRPr lang="en-US" sz="4400" dirty="0" smtClean="0"/>
          </a:p>
          <a:p>
            <a:pPr algn="l"/>
            <a:endParaRPr lang="en-US" sz="4400" dirty="0"/>
          </a:p>
          <a:p>
            <a:pPr algn="l"/>
            <a:endParaRPr lang="en-US" sz="4400" dirty="0" smtClean="0"/>
          </a:p>
          <a:p>
            <a:pPr algn="l"/>
            <a:endParaRPr lang="en-US" sz="4400" dirty="0"/>
          </a:p>
          <a:p>
            <a:pPr algn="l"/>
            <a:endParaRPr lang="en-US" sz="4400" dirty="0" smtClean="0"/>
          </a:p>
          <a:p>
            <a:pPr algn="l"/>
            <a:endParaRPr lang="en-US" sz="4400" dirty="0"/>
          </a:p>
          <a:p>
            <a:pPr algn="l"/>
            <a:endParaRPr lang="fa-IR" sz="4400" dirty="0"/>
          </a:p>
        </p:txBody>
      </p:sp>
      <p:sp>
        <p:nvSpPr>
          <p:cNvPr id="8" name="Slide Number Placeholder 7"/>
          <p:cNvSpPr>
            <a:spLocks noGrp="1"/>
          </p:cNvSpPr>
          <p:nvPr>
            <p:ph type="sldNum" sz="quarter" idx="12"/>
          </p:nvPr>
        </p:nvSpPr>
        <p:spPr/>
        <p:txBody>
          <a:bodyPr/>
          <a:lstStyle/>
          <a:p>
            <a:fld id="{E1660F1C-737A-46A6-8C98-0C6A96FB7760}" type="slidenum">
              <a:rPr lang="fa-IR" smtClean="0"/>
              <a:pPr/>
              <a:t>95</a:t>
            </a:fld>
            <a:endParaRPr lang="fa-IR"/>
          </a:p>
        </p:txBody>
      </p:sp>
      <p:sp>
        <p:nvSpPr>
          <p:cNvPr id="10" name="Footer Placeholder 9"/>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380968" y="1071546"/>
            <a:ext cx="7429552" cy="3785652"/>
          </a:xfrm>
          <a:prstGeom prst="rect">
            <a:avLst/>
          </a:prstGeom>
        </p:spPr>
        <p:txBody>
          <a:bodyPr wrap="square">
            <a:spAutoFit/>
          </a:bodyPr>
          <a:lstStyle/>
          <a:p>
            <a:pPr algn="l"/>
            <a:r>
              <a:rPr lang="en-US" sz="4800" dirty="0"/>
              <a:t>HPV DNA has been found in 99.7% of cervical cancers, and cancer can develop 5 to 30 years after the primary infection</a:t>
            </a:r>
            <a:endParaRPr lang="fa-IR" sz="4800"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96</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10" name="Rectangle 9"/>
          <p:cNvSpPr/>
          <p:nvPr/>
        </p:nvSpPr>
        <p:spPr>
          <a:xfrm>
            <a:off x="452406" y="1142984"/>
            <a:ext cx="7358114" cy="4524315"/>
          </a:xfrm>
          <a:prstGeom prst="rect">
            <a:avLst/>
          </a:prstGeom>
        </p:spPr>
        <p:txBody>
          <a:bodyPr wrap="square">
            <a:spAutoFit/>
          </a:bodyPr>
          <a:lstStyle/>
          <a:p>
            <a:pPr algn="l"/>
            <a:r>
              <a:rPr lang="en-US" sz="4800" b="1" dirty="0"/>
              <a:t>HPV DNA has been found in 99.7% of cervical cancers, and cancer can develop 5 to 30 years after the primary infection. </a:t>
            </a:r>
            <a:endParaRPr lang="fa-IR" sz="4800" b="1" dirty="0"/>
          </a:p>
        </p:txBody>
      </p:sp>
      <p:sp>
        <p:nvSpPr>
          <p:cNvPr id="9" name="Slide Number Placeholder 8"/>
          <p:cNvSpPr>
            <a:spLocks noGrp="1"/>
          </p:cNvSpPr>
          <p:nvPr>
            <p:ph type="sldNum" sz="quarter" idx="12"/>
          </p:nvPr>
        </p:nvSpPr>
        <p:spPr/>
        <p:txBody>
          <a:bodyPr/>
          <a:lstStyle/>
          <a:p>
            <a:fld id="{E1660F1C-737A-46A6-8C98-0C6A96FB7760}" type="slidenum">
              <a:rPr lang="fa-IR" smtClean="0"/>
              <a:pPr/>
              <a:t>97</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10" name="Rectangle 9"/>
          <p:cNvSpPr/>
          <p:nvPr/>
        </p:nvSpPr>
        <p:spPr>
          <a:xfrm>
            <a:off x="380968" y="1094406"/>
            <a:ext cx="7429552" cy="4832092"/>
          </a:xfrm>
          <a:prstGeom prst="rect">
            <a:avLst/>
          </a:prstGeom>
        </p:spPr>
        <p:txBody>
          <a:bodyPr wrap="square">
            <a:spAutoFit/>
          </a:bodyPr>
          <a:lstStyle/>
          <a:p>
            <a:pPr algn="l"/>
            <a:r>
              <a:rPr lang="en-US" sz="4400" dirty="0" smtClean="0"/>
              <a:t> </a:t>
            </a:r>
            <a:r>
              <a:rPr lang="en-US" sz="4400" dirty="0"/>
              <a:t>High-risk HPV DNA testing has been shown to have a higher sensitivity but slightly lower specificity (of the order of 8% to 12%) than cytology alone for detecting high-grade disease </a:t>
            </a:r>
            <a:endParaRPr lang="fa-IR" sz="4400" dirty="0"/>
          </a:p>
        </p:txBody>
      </p:sp>
      <p:sp>
        <p:nvSpPr>
          <p:cNvPr id="9" name="Slide Number Placeholder 8"/>
          <p:cNvSpPr>
            <a:spLocks noGrp="1"/>
          </p:cNvSpPr>
          <p:nvPr>
            <p:ph type="sldNum" sz="quarter" idx="12"/>
          </p:nvPr>
        </p:nvSpPr>
        <p:spPr/>
        <p:txBody>
          <a:bodyPr/>
          <a:lstStyle/>
          <a:p>
            <a:fld id="{E1660F1C-737A-46A6-8C98-0C6A96FB7760}" type="slidenum">
              <a:rPr lang="fa-IR" smtClean="0"/>
              <a:pPr/>
              <a:t>98</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6"/>
          <p:cNvGrpSpPr/>
          <p:nvPr/>
        </p:nvGrpSpPr>
        <p:grpSpPr>
          <a:xfrm>
            <a:off x="214314" y="21972"/>
            <a:ext cx="9691686" cy="6693176"/>
            <a:chOff x="214314" y="21972"/>
            <a:chExt cx="9691686" cy="6693176"/>
          </a:xfrm>
        </p:grpSpPr>
        <p:sp>
          <p:nvSpPr>
            <p:cNvPr id="50" name="Rounded Rectangle 49"/>
            <p:cNvSpPr/>
            <p:nvPr/>
          </p:nvSpPr>
          <p:spPr>
            <a:xfrm>
              <a:off x="214314" y="142876"/>
              <a:ext cx="9453594" cy="6500834"/>
            </a:xfrm>
            <a:prstGeom prst="roundRect">
              <a:avLst/>
            </a:prstGeom>
            <a:noFill/>
            <a:ln>
              <a:solidFill>
                <a:srgbClr val="97DCFF"/>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1049"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357454" y="21972"/>
              <a:ext cx="7524768" cy="1049574"/>
            </a:xfrm>
            <a:prstGeom prst="rect">
              <a:avLst/>
            </a:prstGeom>
            <a:noFill/>
            <a:ln w="9525">
              <a:noFill/>
              <a:miter lim="800000"/>
              <a:headEnd/>
              <a:tailEnd/>
            </a:ln>
            <a:effectLst/>
          </p:spPr>
        </p:pic>
        <p:sp>
          <p:nvSpPr>
            <p:cNvPr id="53" name="TextBox 52"/>
            <p:cNvSpPr txBox="1"/>
            <p:nvPr/>
          </p:nvSpPr>
          <p:spPr>
            <a:xfrm>
              <a:off x="2809860" y="345024"/>
              <a:ext cx="7096140" cy="369332"/>
            </a:xfrm>
            <a:prstGeom prst="rect">
              <a:avLst/>
            </a:prstGeom>
            <a:noFill/>
          </p:spPr>
          <p:txBody>
            <a:bodyPr wrap="square" rtlCol="1">
              <a:spAutoFit/>
            </a:bodyPr>
            <a:lstStyle/>
            <a:p>
              <a:r>
                <a:rPr lang="en-US" dirty="0" smtClean="0"/>
                <a:t>1111</a:t>
              </a:r>
            </a:p>
          </p:txBody>
        </p:sp>
        <p:sp>
          <p:nvSpPr>
            <p:cNvPr id="55" name="Rectangle 54"/>
            <p:cNvSpPr/>
            <p:nvPr/>
          </p:nvSpPr>
          <p:spPr>
            <a:xfrm>
              <a:off x="7881958" y="1071546"/>
              <a:ext cx="2024042" cy="5643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6" name="TextBox 55"/>
            <p:cNvSpPr txBox="1"/>
            <p:nvPr/>
          </p:nvSpPr>
          <p:spPr>
            <a:xfrm>
              <a:off x="523844" y="1142984"/>
              <a:ext cx="7286676" cy="5078313"/>
            </a:xfrm>
            <a:prstGeom prst="rect">
              <a:avLst/>
            </a:prstGeom>
            <a:noFill/>
          </p:spPr>
          <p:txBody>
            <a:bodyPr wrap="square" rtlCol="1">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fa-IR" dirty="0"/>
            </a:p>
          </p:txBody>
        </p:sp>
      </p:grpSp>
      <p:sp>
        <p:nvSpPr>
          <p:cNvPr id="9" name="Rectangle 8"/>
          <p:cNvSpPr/>
          <p:nvPr/>
        </p:nvSpPr>
        <p:spPr>
          <a:xfrm>
            <a:off x="452406" y="1071546"/>
            <a:ext cx="7429552" cy="5632311"/>
          </a:xfrm>
          <a:prstGeom prst="rect">
            <a:avLst/>
          </a:prstGeom>
        </p:spPr>
        <p:txBody>
          <a:bodyPr wrap="square">
            <a:spAutoFit/>
          </a:bodyPr>
          <a:lstStyle/>
          <a:p>
            <a:pPr algn="l"/>
            <a:r>
              <a:rPr lang="en-US" sz="3600" b="1" dirty="0"/>
              <a:t>screening strategy of HPV DNA testing and cytology every 2 to 3 years provides a greater reduction in cancer and is less costly than annual conventional cytology </a:t>
            </a:r>
            <a:r>
              <a:rPr lang="en-US" sz="3600" b="1" dirty="0" smtClean="0"/>
              <a:t>. </a:t>
            </a:r>
            <a:r>
              <a:rPr lang="en-US" sz="3600" b="1" dirty="0"/>
              <a:t>Women who test negative for high-risk HPV DNA and have a normal cytology are extremely unlikely to develop CIN or cancer in the next 5 to 10 years</a:t>
            </a:r>
            <a:endParaRPr lang="fa-IR" sz="3600" b="1" dirty="0"/>
          </a:p>
        </p:txBody>
      </p:sp>
      <p:sp>
        <p:nvSpPr>
          <p:cNvPr id="10" name="Slide Number Placeholder 9"/>
          <p:cNvSpPr>
            <a:spLocks noGrp="1"/>
          </p:cNvSpPr>
          <p:nvPr>
            <p:ph type="sldNum" sz="quarter" idx="12"/>
          </p:nvPr>
        </p:nvSpPr>
        <p:spPr/>
        <p:txBody>
          <a:bodyPr/>
          <a:lstStyle/>
          <a:p>
            <a:fld id="{E1660F1C-737A-46A6-8C98-0C6A96FB7760}" type="slidenum">
              <a:rPr lang="fa-IR" smtClean="0"/>
              <a:pPr/>
              <a:t>99</a:t>
            </a:fld>
            <a:endParaRPr lang="fa-IR"/>
          </a:p>
        </p:txBody>
      </p:sp>
      <p:sp>
        <p:nvSpPr>
          <p:cNvPr id="11" name="Footer Placeholder 10"/>
          <p:cNvSpPr>
            <a:spLocks noGrp="1"/>
          </p:cNvSpPr>
          <p:nvPr>
            <p:ph type="ftr" sz="quarter" idx="11"/>
          </p:nvPr>
        </p:nvSpPr>
        <p:spPr/>
        <p:txBody>
          <a:bodyPr/>
          <a:lstStyle/>
          <a:p>
            <a:r>
              <a:rPr lang="en-US" smtClean="0"/>
              <a:t>www.zohrehyousefi.com</a:t>
            </a:r>
            <a:endParaRPr lang="fa-I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1247</TotalTime>
  <Words>4225</Words>
  <Application>Microsoft Office PowerPoint</Application>
  <PresentationFormat>A4 Paper (210x297 mm)</PresentationFormat>
  <Paragraphs>1891</Paragraphs>
  <Slides>108</Slides>
  <Notes>2</Notes>
  <HiddenSlides>0</HiddenSlides>
  <MMClips>0</MMClips>
  <ScaleCrop>false</ScaleCrop>
  <HeadingPairs>
    <vt:vector size="4" baseType="variant">
      <vt:variant>
        <vt:lpstr>Theme</vt:lpstr>
      </vt:variant>
      <vt:variant>
        <vt:i4>1</vt:i4>
      </vt:variant>
      <vt:variant>
        <vt:lpstr>Slide Titles</vt:lpstr>
      </vt:variant>
      <vt:variant>
        <vt:i4>108</vt:i4>
      </vt:variant>
    </vt:vector>
  </HeadingPairs>
  <TitlesOfParts>
    <vt:vector size="109" baseType="lpstr">
      <vt:lpstr>Apex</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Zohreh</dc:creator>
  <cp:lastModifiedBy>ayatis</cp:lastModifiedBy>
  <cp:revision>111</cp:revision>
  <dcterms:created xsi:type="dcterms:W3CDTF">2010-07-16T10:49:36Z</dcterms:created>
  <dcterms:modified xsi:type="dcterms:W3CDTF">2014-11-17T08:03:46Z</dcterms:modified>
</cp:coreProperties>
</file>